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266" r:id="rId3"/>
    <p:sldId id="268" r:id="rId4"/>
    <p:sldId id="257" r:id="rId5"/>
    <p:sldId id="286" r:id="rId6"/>
    <p:sldId id="287" r:id="rId7"/>
    <p:sldId id="258" r:id="rId8"/>
    <p:sldId id="259" r:id="rId9"/>
    <p:sldId id="261" r:id="rId10"/>
    <p:sldId id="260" r:id="rId11"/>
    <p:sldId id="262" r:id="rId12"/>
    <p:sldId id="263" r:id="rId13"/>
    <p:sldId id="296" r:id="rId14"/>
    <p:sldId id="280" r:id="rId15"/>
    <p:sldId id="279" r:id="rId16"/>
    <p:sldId id="264" r:id="rId17"/>
    <p:sldId id="297" r:id="rId18"/>
    <p:sldId id="282" r:id="rId19"/>
    <p:sldId id="283" r:id="rId20"/>
    <p:sldId id="285" r:id="rId21"/>
    <p:sldId id="267" r:id="rId22"/>
    <p:sldId id="275" r:id="rId23"/>
    <p:sldId id="580" r:id="rId24"/>
    <p:sldId id="284" r:id="rId25"/>
    <p:sldId id="301" r:id="rId26"/>
    <p:sldId id="309" r:id="rId27"/>
    <p:sldId id="278" r:id="rId28"/>
    <p:sldId id="277" r:id="rId29"/>
    <p:sldId id="302" r:id="rId30"/>
    <p:sldId id="312" r:id="rId31"/>
    <p:sldId id="574" r:id="rId32"/>
    <p:sldId id="573" r:id="rId33"/>
    <p:sldId id="313" r:id="rId34"/>
    <p:sldId id="317" r:id="rId35"/>
    <p:sldId id="288" r:id="rId36"/>
    <p:sldId id="306" r:id="rId37"/>
    <p:sldId id="307" r:id="rId38"/>
    <p:sldId id="314" r:id="rId39"/>
    <p:sldId id="575" r:id="rId40"/>
    <p:sldId id="576" r:id="rId41"/>
    <p:sldId id="269" r:id="rId42"/>
    <p:sldId id="310" r:id="rId43"/>
    <p:sldId id="311" r:id="rId44"/>
    <p:sldId id="270" r:id="rId45"/>
    <p:sldId id="293" r:id="rId46"/>
    <p:sldId id="308" r:id="rId47"/>
    <p:sldId id="321" r:id="rId48"/>
    <p:sldId id="272" r:id="rId49"/>
    <p:sldId id="273" r:id="rId50"/>
    <p:sldId id="274" r:id="rId51"/>
    <p:sldId id="320" r:id="rId52"/>
    <p:sldId id="271" r:id="rId53"/>
    <p:sldId id="294" r:id="rId54"/>
    <p:sldId id="295" r:id="rId55"/>
    <p:sldId id="315" r:id="rId56"/>
    <p:sldId id="578" r:id="rId57"/>
    <p:sldId id="581" r:id="rId58"/>
    <p:sldId id="582" r:id="rId59"/>
    <p:sldId id="289" r:id="rId60"/>
    <p:sldId id="291" r:id="rId61"/>
    <p:sldId id="304" r:id="rId62"/>
    <p:sldId id="579" r:id="rId63"/>
    <p:sldId id="290" r:id="rId64"/>
    <p:sldId id="577" r:id="rId65"/>
    <p:sldId id="299" r:id="rId66"/>
    <p:sldId id="30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F097CA-00F7-4D24-AD4B-0FB069C76B61}">
          <p14:sldIdLst>
            <p14:sldId id="256"/>
            <p14:sldId id="266"/>
            <p14:sldId id="268"/>
            <p14:sldId id="257"/>
            <p14:sldId id="286"/>
            <p14:sldId id="287"/>
            <p14:sldId id="258"/>
            <p14:sldId id="259"/>
            <p14:sldId id="261"/>
            <p14:sldId id="260"/>
            <p14:sldId id="262"/>
            <p14:sldId id="263"/>
            <p14:sldId id="296"/>
            <p14:sldId id="280"/>
            <p14:sldId id="279"/>
            <p14:sldId id="264"/>
            <p14:sldId id="297"/>
            <p14:sldId id="282"/>
            <p14:sldId id="283"/>
            <p14:sldId id="285"/>
            <p14:sldId id="267"/>
            <p14:sldId id="275"/>
            <p14:sldId id="580"/>
            <p14:sldId id="284"/>
            <p14:sldId id="301"/>
            <p14:sldId id="309"/>
            <p14:sldId id="278"/>
            <p14:sldId id="277"/>
            <p14:sldId id="302"/>
            <p14:sldId id="312"/>
            <p14:sldId id="574"/>
            <p14:sldId id="573"/>
            <p14:sldId id="313"/>
            <p14:sldId id="317"/>
            <p14:sldId id="288"/>
            <p14:sldId id="306"/>
            <p14:sldId id="307"/>
            <p14:sldId id="314"/>
            <p14:sldId id="575"/>
            <p14:sldId id="576"/>
            <p14:sldId id="269"/>
            <p14:sldId id="310"/>
            <p14:sldId id="311"/>
            <p14:sldId id="270"/>
            <p14:sldId id="293"/>
            <p14:sldId id="308"/>
            <p14:sldId id="321"/>
            <p14:sldId id="272"/>
            <p14:sldId id="273"/>
            <p14:sldId id="274"/>
            <p14:sldId id="320"/>
            <p14:sldId id="271"/>
            <p14:sldId id="294"/>
            <p14:sldId id="295"/>
            <p14:sldId id="315"/>
            <p14:sldId id="578"/>
            <p14:sldId id="581"/>
            <p14:sldId id="582"/>
            <p14:sldId id="289"/>
            <p14:sldId id="291"/>
            <p14:sldId id="304"/>
            <p14:sldId id="579"/>
            <p14:sldId id="290"/>
            <p14:sldId id="577"/>
            <p14:sldId id="299"/>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AEB"/>
    <a:srgbClr val="E6550D"/>
    <a:srgbClr val="FDAE6B"/>
    <a:srgbClr val="D9D9D9"/>
    <a:srgbClr val="BDBDBD"/>
    <a:srgbClr val="FFFFFF"/>
    <a:srgbClr val="C44E52"/>
    <a:srgbClr val="8172B3"/>
    <a:srgbClr val="55A868"/>
    <a:srgbClr val="4C72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358" autoAdjust="0"/>
    <p:restoredTop sz="78673" autoAdjust="0"/>
  </p:normalViewPr>
  <p:slideViewPr>
    <p:cSldViewPr snapToGrid="0">
      <p:cViewPr varScale="1">
        <p:scale>
          <a:sx n="72" d="100"/>
          <a:sy n="72" d="100"/>
        </p:scale>
        <p:origin x="72" y="486"/>
      </p:cViewPr>
      <p:guideLst/>
    </p:cSldViewPr>
  </p:slideViewPr>
  <p:notesTextViewPr>
    <p:cViewPr>
      <p:scale>
        <a:sx n="1" d="1"/>
        <a:sy n="1" d="1"/>
      </p:scale>
      <p:origin x="0" y="0"/>
    </p:cViewPr>
  </p:notesTextViewPr>
  <p:notesViewPr>
    <p:cSldViewPr snapToGrid="0">
      <p:cViewPr varScale="1">
        <p:scale>
          <a:sx n="85" d="100"/>
          <a:sy n="85" d="100"/>
        </p:scale>
        <p:origin x="3804"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2754E3-E55F-41C4-B50F-9E46C7614B85}"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IE"/>
        </a:p>
      </dgm:t>
    </dgm:pt>
    <dgm:pt modelId="{137D8B69-E7D6-4C1C-A61F-EEE28FE8A893}">
      <dgm:prSet phldrT="[Text]"/>
      <dgm:spPr/>
      <dgm:t>
        <a:bodyPr/>
        <a:lstStyle/>
        <a:p>
          <a:r>
            <a:rPr lang="en-IE" dirty="0"/>
            <a:t>io</a:t>
          </a:r>
        </a:p>
      </dgm:t>
    </dgm:pt>
    <dgm:pt modelId="{5A5A3A43-824D-4996-A45D-7BDFED286971}" type="parTrans" cxnId="{B29B0160-AF3B-4EAE-A3C5-C0076FB71300}">
      <dgm:prSet/>
      <dgm:spPr/>
      <dgm:t>
        <a:bodyPr/>
        <a:lstStyle/>
        <a:p>
          <a:endParaRPr lang="en-IE"/>
        </a:p>
      </dgm:t>
    </dgm:pt>
    <dgm:pt modelId="{5D4BC279-A668-4015-A04D-1AFC04990312}" type="sibTrans" cxnId="{B29B0160-AF3B-4EAE-A3C5-C0076FB71300}">
      <dgm:prSet/>
      <dgm:spPr/>
      <dgm:t>
        <a:bodyPr/>
        <a:lstStyle/>
        <a:p>
          <a:endParaRPr lang="en-IE"/>
        </a:p>
      </dgm:t>
    </dgm:pt>
    <dgm:pt modelId="{8247B02D-D401-4700-84D9-C99E812BE42D}">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Z</a:t>
          </a:r>
        </a:p>
      </dgm:t>
    </dgm:pt>
    <dgm:pt modelId="{CE760B0E-8B82-45C6-93E0-38653CA22F99}" type="parTrans" cxnId="{31960645-356B-4054-8EB9-F479F1C81CCD}">
      <dgm:prSet/>
      <dgm:spPr/>
      <dgm:t>
        <a:bodyPr/>
        <a:lstStyle/>
        <a:p>
          <a:endParaRPr lang="en-IE"/>
        </a:p>
      </dgm:t>
    </dgm:pt>
    <dgm:pt modelId="{950B5A57-50CD-406F-8546-4438B223E0B5}" type="sibTrans" cxnId="{31960645-356B-4054-8EB9-F479F1C81CCD}">
      <dgm:prSet/>
      <dgm:spPr/>
      <dgm:t>
        <a:bodyPr/>
        <a:lstStyle/>
        <a:p>
          <a:endParaRPr lang="en-IE"/>
        </a:p>
      </dgm:t>
    </dgm:pt>
    <dgm:pt modelId="{DF9D4289-0A0B-4B35-8A66-C3FB989632F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Y</a:t>
          </a:r>
        </a:p>
      </dgm:t>
    </dgm:pt>
    <dgm:pt modelId="{AE7BEB4E-3CBF-4C04-AAC3-040E7DC1D184}" type="parTrans" cxnId="{CBBFE1A5-E5E5-4F93-984B-BC04B58CA351}">
      <dgm:prSet/>
      <dgm:spPr/>
      <dgm:t>
        <a:bodyPr/>
        <a:lstStyle/>
        <a:p>
          <a:endParaRPr lang="en-IE"/>
        </a:p>
      </dgm:t>
    </dgm:pt>
    <dgm:pt modelId="{1F98F128-CD6C-4213-873E-2390227EF53D}" type="sibTrans" cxnId="{CBBFE1A5-E5E5-4F93-984B-BC04B58CA351}">
      <dgm:prSet/>
      <dgm:spPr/>
      <dgm:t>
        <a:bodyPr/>
        <a:lstStyle/>
        <a:p>
          <a:endParaRPr lang="en-IE"/>
        </a:p>
      </dgm:t>
    </dgm:pt>
    <dgm:pt modelId="{8CCAE15A-D6C0-403A-A6DA-365AC171FD28}">
      <dgm:prSet phldrT="[Text]"/>
      <dgm:spPr/>
      <dgm:t>
        <a:bodyPr/>
        <a:lstStyle/>
        <a:p>
          <a:r>
            <a:rPr lang="en-IE" dirty="0"/>
            <a:t>satellite</a:t>
          </a:r>
        </a:p>
      </dgm:t>
    </dgm:pt>
    <dgm:pt modelId="{7BFD2E05-F86C-4548-A53B-57A28AAE9555}" type="parTrans" cxnId="{FFA6BBCA-99F9-4760-BF35-AEB42C21A27C}">
      <dgm:prSet/>
      <dgm:spPr/>
      <dgm:t>
        <a:bodyPr/>
        <a:lstStyle/>
        <a:p>
          <a:endParaRPr lang="en-IE"/>
        </a:p>
      </dgm:t>
    </dgm:pt>
    <dgm:pt modelId="{04DD4FEB-7AB9-455F-9DE0-8C951EE93A4A}" type="sibTrans" cxnId="{FFA6BBCA-99F9-4760-BF35-AEB42C21A27C}">
      <dgm:prSet/>
      <dgm:spPr/>
      <dgm:t>
        <a:bodyPr/>
        <a:lstStyle/>
        <a:p>
          <a:endParaRPr lang="en-IE"/>
        </a:p>
      </dgm:t>
    </dgm:pt>
    <dgm:pt modelId="{7E76B2F2-096E-4AFD-BA3D-0FAB5A3775F8}">
      <dgm:prSet phldrT="[Text]"/>
      <dgm:spPr/>
      <dgm:t>
        <a:bodyPr/>
        <a:lstStyle/>
        <a:p>
          <a:r>
            <a:rPr lang="en-IE" dirty="0" err="1"/>
            <a:t>D_pba</a:t>
          </a:r>
          <a:endParaRPr lang="en-IE" dirty="0"/>
        </a:p>
      </dgm:t>
    </dgm:pt>
    <dgm:pt modelId="{13268EDF-5E97-458A-BF28-BC267508746F}" type="parTrans" cxnId="{9AFBF9DA-9CFB-4243-B562-FEF44C838B24}">
      <dgm:prSet/>
      <dgm:spPr/>
      <dgm:t>
        <a:bodyPr/>
        <a:lstStyle/>
        <a:p>
          <a:endParaRPr lang="en-IE"/>
        </a:p>
      </dgm:t>
    </dgm:pt>
    <dgm:pt modelId="{984B56AF-2C5F-4EE8-86A9-E4878040424F}" type="sibTrans" cxnId="{9AFBF9DA-9CFB-4243-B562-FEF44C838B24}">
      <dgm:prSet/>
      <dgm:spPr/>
      <dgm:t>
        <a:bodyPr/>
        <a:lstStyle/>
        <a:p>
          <a:endParaRPr lang="en-IE"/>
        </a:p>
      </dgm:t>
    </dgm:pt>
    <dgm:pt modelId="{CE35181B-ED6A-47C7-96A7-269136A9CE3B}">
      <dgm:prSet phldrT="[Text]"/>
      <dgm:spPr/>
      <dgm:t>
        <a:bodyPr/>
        <a:lstStyle/>
        <a:p>
          <a:r>
            <a:rPr lang="en-IE" dirty="0" err="1"/>
            <a:t>D_pba_reg</a:t>
          </a:r>
          <a:endParaRPr lang="en-IE" dirty="0"/>
        </a:p>
      </dgm:t>
    </dgm:pt>
    <dgm:pt modelId="{4821D772-7B3A-4BE1-B572-1D1C34730FD3}" type="parTrans" cxnId="{C053A573-88DE-4B2F-8D21-924BA2816799}">
      <dgm:prSet/>
      <dgm:spPr/>
      <dgm:t>
        <a:bodyPr/>
        <a:lstStyle/>
        <a:p>
          <a:endParaRPr lang="en-IE"/>
        </a:p>
      </dgm:t>
    </dgm:pt>
    <dgm:pt modelId="{F354472D-F867-4C4A-88ED-9E569A4E4EC9}" type="sibTrans" cxnId="{C053A573-88DE-4B2F-8D21-924BA2816799}">
      <dgm:prSet/>
      <dgm:spPr/>
      <dgm:t>
        <a:bodyPr/>
        <a:lstStyle/>
        <a:p>
          <a:endParaRPr lang="en-IE"/>
        </a:p>
      </dgm:t>
    </dgm:pt>
    <dgm:pt modelId="{1E8883D0-F474-43EF-9300-57980741AB5B}">
      <dgm:prSet phldrT="[Text]"/>
      <dgm:spPr/>
      <dgm:t>
        <a:bodyPr/>
        <a:lstStyle/>
        <a:p>
          <a:r>
            <a:rPr lang="en-IE" dirty="0" err="1"/>
            <a:t>D_pba_cap</a:t>
          </a:r>
          <a:endParaRPr lang="en-IE" dirty="0"/>
        </a:p>
      </dgm:t>
    </dgm:pt>
    <dgm:pt modelId="{681C8D99-5224-43F6-AFB2-A31664DE09E0}" type="parTrans" cxnId="{55C8DA78-FB3F-418C-A4F6-2491040A37AB}">
      <dgm:prSet/>
      <dgm:spPr/>
      <dgm:t>
        <a:bodyPr/>
        <a:lstStyle/>
        <a:p>
          <a:endParaRPr lang="en-IE"/>
        </a:p>
      </dgm:t>
    </dgm:pt>
    <dgm:pt modelId="{C745B33F-795F-4403-AF4C-6D9A77668EB6}" type="sibTrans" cxnId="{55C8DA78-FB3F-418C-A4F6-2491040A37AB}">
      <dgm:prSet/>
      <dgm:spPr/>
      <dgm:t>
        <a:bodyPr/>
        <a:lstStyle/>
        <a:p>
          <a:endParaRPr lang="en-IE"/>
        </a:p>
      </dgm:t>
    </dgm:pt>
    <dgm:pt modelId="{842BDE47-323E-47C8-9DE3-BF3D065033FF}">
      <dgm:prSet phldrT="[Text]"/>
      <dgm:spPr/>
      <dgm:t>
        <a:bodyPr/>
        <a:lstStyle/>
        <a:p>
          <a:r>
            <a:rPr lang="en-IE" dirty="0" err="1"/>
            <a:t>D_cba</a:t>
          </a:r>
          <a:endParaRPr lang="en-IE" dirty="0"/>
        </a:p>
      </dgm:t>
    </dgm:pt>
    <dgm:pt modelId="{C3ECE0D4-9082-4B4E-8DB9-399F84DF0502}" type="parTrans" cxnId="{88BDC22A-021A-4F45-8D49-300FC8ED07DF}">
      <dgm:prSet/>
      <dgm:spPr/>
      <dgm:t>
        <a:bodyPr/>
        <a:lstStyle/>
        <a:p>
          <a:endParaRPr lang="en-IE"/>
        </a:p>
      </dgm:t>
    </dgm:pt>
    <dgm:pt modelId="{D529038E-AA09-417A-8AB4-8666F20ED4FB}" type="sibTrans" cxnId="{88BDC22A-021A-4F45-8D49-300FC8ED07DF}">
      <dgm:prSet/>
      <dgm:spPr/>
      <dgm:t>
        <a:bodyPr/>
        <a:lstStyle/>
        <a:p>
          <a:endParaRPr lang="en-IE"/>
        </a:p>
      </dgm:t>
    </dgm:pt>
    <dgm:pt modelId="{367CF149-1CE0-49B2-B21B-6DB297868342}">
      <dgm:prSet phldrT="[Text]"/>
      <dgm:spPr/>
      <dgm:t>
        <a:bodyPr/>
        <a:lstStyle/>
        <a:p>
          <a:r>
            <a:rPr lang="en-IE" dirty="0" err="1"/>
            <a:t>D_cba_reg</a:t>
          </a:r>
          <a:endParaRPr lang="en-IE" dirty="0"/>
        </a:p>
      </dgm:t>
    </dgm:pt>
    <dgm:pt modelId="{E21846FE-4FA4-4110-9C23-237E6E498F90}" type="parTrans" cxnId="{2C1ACB9D-82D3-4F79-8F70-C30E5363A9F4}">
      <dgm:prSet/>
      <dgm:spPr/>
      <dgm:t>
        <a:bodyPr/>
        <a:lstStyle/>
        <a:p>
          <a:endParaRPr lang="en-IE"/>
        </a:p>
      </dgm:t>
    </dgm:pt>
    <dgm:pt modelId="{1F151DF0-91E5-4F47-ACF0-95193E4CF6E6}" type="sibTrans" cxnId="{2C1ACB9D-82D3-4F79-8F70-C30E5363A9F4}">
      <dgm:prSet/>
      <dgm:spPr/>
      <dgm:t>
        <a:bodyPr/>
        <a:lstStyle/>
        <a:p>
          <a:endParaRPr lang="en-IE"/>
        </a:p>
      </dgm:t>
    </dgm:pt>
    <dgm:pt modelId="{453916C0-3DF8-4288-9040-7FB30B73EC96}">
      <dgm:prSet phldrT="[Text]"/>
      <dgm:spPr/>
      <dgm:t>
        <a:bodyPr/>
        <a:lstStyle/>
        <a:p>
          <a:r>
            <a:rPr lang="en-IE" dirty="0" err="1"/>
            <a:t>D_cba_cap</a:t>
          </a:r>
          <a:endParaRPr lang="en-IE" dirty="0"/>
        </a:p>
      </dgm:t>
    </dgm:pt>
    <dgm:pt modelId="{8B9E86A8-BF67-4940-BD2A-DD95C606B317}" type="parTrans" cxnId="{50F3E7E4-1B10-4E77-9584-DC92AAC2926D}">
      <dgm:prSet/>
      <dgm:spPr/>
      <dgm:t>
        <a:bodyPr/>
        <a:lstStyle/>
        <a:p>
          <a:endParaRPr lang="en-IE"/>
        </a:p>
      </dgm:t>
    </dgm:pt>
    <dgm:pt modelId="{E64E928C-90CF-4EB2-AC22-6A4E880AECEF}" type="sibTrans" cxnId="{50F3E7E4-1B10-4E77-9584-DC92AAC2926D}">
      <dgm:prSet/>
      <dgm:spPr/>
      <dgm:t>
        <a:bodyPr/>
        <a:lstStyle/>
        <a:p>
          <a:endParaRPr lang="en-IE"/>
        </a:p>
      </dgm:t>
    </dgm:pt>
    <dgm:pt modelId="{1BA7A052-EFDA-49F8-9AE7-DEB4255900DF}">
      <dgm:prSet phldrT="[Text]"/>
      <dgm:spPr/>
      <dgm:t>
        <a:bodyPr/>
        <a:lstStyle/>
        <a:p>
          <a:r>
            <a:rPr lang="en-IE" dirty="0"/>
            <a:t>impacts</a:t>
          </a:r>
        </a:p>
      </dgm:t>
    </dgm:pt>
    <dgm:pt modelId="{2045BE2F-5383-4B88-B041-52BB788B0DC5}" type="parTrans" cxnId="{178A7579-844E-403C-9667-38F31FBF1C72}">
      <dgm:prSet/>
      <dgm:spPr/>
      <dgm:t>
        <a:bodyPr/>
        <a:lstStyle/>
        <a:p>
          <a:endParaRPr lang="en-IE"/>
        </a:p>
      </dgm:t>
    </dgm:pt>
    <dgm:pt modelId="{058D02D7-6EAD-48AC-8439-A20315744ACE}" type="sibTrans" cxnId="{178A7579-844E-403C-9667-38F31FBF1C72}">
      <dgm:prSet/>
      <dgm:spPr/>
      <dgm:t>
        <a:bodyPr/>
        <a:lstStyle/>
        <a:p>
          <a:endParaRPr lang="en-IE"/>
        </a:p>
      </dgm:t>
    </dgm:pt>
    <dgm:pt modelId="{5ED15978-A754-4697-8D12-244ADDF70C90}">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D998A636-E6EE-4BD2-98B7-DDF9E5DB316C}" type="parTrans" cxnId="{4E080274-F441-4FAF-A0FE-01E6F36E5655}">
      <dgm:prSet/>
      <dgm:spPr/>
      <dgm:t>
        <a:bodyPr/>
        <a:lstStyle/>
        <a:p>
          <a:endParaRPr lang="en-IE"/>
        </a:p>
      </dgm:t>
    </dgm:pt>
    <dgm:pt modelId="{04A355B4-3EF8-4760-9C67-10B7E6E73F9D}" type="sibTrans" cxnId="{4E080274-F441-4FAF-A0FE-01E6F36E5655}">
      <dgm:prSet/>
      <dgm:spPr/>
      <dgm:t>
        <a:bodyPr/>
        <a:lstStyle/>
        <a:p>
          <a:endParaRPr lang="en-IE"/>
        </a:p>
      </dgm:t>
    </dgm:pt>
    <dgm:pt modelId="{CC57CD55-347D-4731-A736-E70A9351D37F}">
      <dgm:prSet phldrT="[Text]"/>
      <dgm:spPr/>
      <dgm:t>
        <a:bodyPr/>
        <a:lstStyle/>
        <a:p>
          <a:r>
            <a:rPr lang="en-IE" dirty="0"/>
            <a:t>S</a:t>
          </a:r>
        </a:p>
      </dgm:t>
    </dgm:pt>
    <dgm:pt modelId="{DECE0797-455C-410A-8026-91C8840EC40D}" type="parTrans" cxnId="{776D7F76-4C53-4849-83E2-24BC4C7FD4A1}">
      <dgm:prSet/>
      <dgm:spPr/>
      <dgm:t>
        <a:bodyPr/>
        <a:lstStyle/>
        <a:p>
          <a:endParaRPr lang="en-IE"/>
        </a:p>
      </dgm:t>
    </dgm:pt>
    <dgm:pt modelId="{19601F45-607F-46B8-B5EC-7C6F26FFA318}" type="sibTrans" cxnId="{776D7F76-4C53-4849-83E2-24BC4C7FD4A1}">
      <dgm:prSet/>
      <dgm:spPr/>
      <dgm:t>
        <a:bodyPr/>
        <a:lstStyle/>
        <a:p>
          <a:endParaRPr lang="en-IE"/>
        </a:p>
      </dgm:t>
    </dgm:pt>
    <dgm:pt modelId="{55AED18A-A5DC-46E2-ADA9-6CD8DB6178D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429DDC24-9FE3-4FA5-823E-B989914A783C}" type="parTrans" cxnId="{245B3363-A817-47D6-941F-58C4815E37EF}">
      <dgm:prSet/>
      <dgm:spPr/>
      <dgm:t>
        <a:bodyPr/>
        <a:lstStyle/>
        <a:p>
          <a:endParaRPr lang="en-IE"/>
        </a:p>
      </dgm:t>
    </dgm:pt>
    <dgm:pt modelId="{C582EFB5-11AA-4D83-9179-39918CE72D79}" type="sibTrans" cxnId="{245B3363-A817-47D6-941F-58C4815E37EF}">
      <dgm:prSet/>
      <dgm:spPr/>
      <dgm:t>
        <a:bodyPr/>
        <a:lstStyle/>
        <a:p>
          <a:endParaRPr lang="en-IE"/>
        </a:p>
      </dgm:t>
    </dgm:pt>
    <dgm:pt modelId="{52B07C30-9065-431A-8814-B2900BB73D6D}">
      <dgm:prSet phldrT="[Text]"/>
      <dgm:spPr/>
      <dgm:t>
        <a:bodyPr/>
        <a:lstStyle/>
        <a:p>
          <a:r>
            <a:rPr lang="en-IE" dirty="0"/>
            <a:t>S</a:t>
          </a:r>
        </a:p>
      </dgm:t>
    </dgm:pt>
    <dgm:pt modelId="{EC197353-A9D6-4D7A-96F7-5E1D7EAF65D3}" type="parTrans" cxnId="{9B0E8607-28B4-43BD-84F7-CE4D25789B2E}">
      <dgm:prSet/>
      <dgm:spPr/>
      <dgm:t>
        <a:bodyPr/>
        <a:lstStyle/>
        <a:p>
          <a:endParaRPr lang="en-IE"/>
        </a:p>
      </dgm:t>
    </dgm:pt>
    <dgm:pt modelId="{C4D325FC-5D65-4F51-BB0B-106F90D69823}" type="sibTrans" cxnId="{9B0E8607-28B4-43BD-84F7-CE4D25789B2E}">
      <dgm:prSet/>
      <dgm:spPr/>
      <dgm:t>
        <a:bodyPr/>
        <a:lstStyle/>
        <a:p>
          <a:endParaRPr lang="en-IE"/>
        </a:p>
      </dgm:t>
    </dgm:pt>
    <dgm:pt modelId="{2E1AEEA4-3FC7-4BA3-9AC9-915DD4EF55D5}">
      <dgm:prSet phldrT="[Text]"/>
      <dgm:spPr/>
      <dgm:t>
        <a:bodyPr/>
        <a:lstStyle/>
        <a:p>
          <a:r>
            <a:rPr lang="en-IE" dirty="0" err="1"/>
            <a:t>D_pba</a:t>
          </a:r>
          <a:endParaRPr lang="en-IE" dirty="0"/>
        </a:p>
      </dgm:t>
    </dgm:pt>
    <dgm:pt modelId="{BF0B8F38-13DA-4B13-A915-013832093F42}" type="parTrans" cxnId="{F5673504-4280-4E46-8C44-58229D8972B3}">
      <dgm:prSet/>
      <dgm:spPr/>
      <dgm:t>
        <a:bodyPr/>
        <a:lstStyle/>
        <a:p>
          <a:endParaRPr lang="en-IE"/>
        </a:p>
      </dgm:t>
    </dgm:pt>
    <dgm:pt modelId="{0A6B0CCB-505E-4BD4-82D7-C487032608F2}" type="sibTrans" cxnId="{F5673504-4280-4E46-8C44-58229D8972B3}">
      <dgm:prSet/>
      <dgm:spPr/>
      <dgm:t>
        <a:bodyPr/>
        <a:lstStyle/>
        <a:p>
          <a:endParaRPr lang="en-IE"/>
        </a:p>
      </dgm:t>
    </dgm:pt>
    <dgm:pt modelId="{112C013C-5900-47C6-B2C1-65BA720C4C7E}">
      <dgm:prSet phldrT="[Text]"/>
      <dgm:spPr/>
      <dgm:t>
        <a:bodyPr/>
        <a:lstStyle/>
        <a:p>
          <a:r>
            <a:rPr lang="en-IE" dirty="0" err="1"/>
            <a:t>D_pba_reg</a:t>
          </a:r>
          <a:endParaRPr lang="en-IE" dirty="0"/>
        </a:p>
      </dgm:t>
    </dgm:pt>
    <dgm:pt modelId="{6A98BF38-F472-48F5-ADB2-F394E6AF3E4E}" type="parTrans" cxnId="{55216FE5-A6FC-4DB3-AF93-2E56C5068E3F}">
      <dgm:prSet/>
      <dgm:spPr/>
      <dgm:t>
        <a:bodyPr/>
        <a:lstStyle/>
        <a:p>
          <a:endParaRPr lang="en-IE"/>
        </a:p>
      </dgm:t>
    </dgm:pt>
    <dgm:pt modelId="{18B909ED-0416-458A-96EC-A80698A8A0CE}" type="sibTrans" cxnId="{55216FE5-A6FC-4DB3-AF93-2E56C5068E3F}">
      <dgm:prSet/>
      <dgm:spPr/>
      <dgm:t>
        <a:bodyPr/>
        <a:lstStyle/>
        <a:p>
          <a:endParaRPr lang="en-IE"/>
        </a:p>
      </dgm:t>
    </dgm:pt>
    <dgm:pt modelId="{5CF0580C-D31D-4F50-95B0-F5EB34C2CD67}">
      <dgm:prSet phldrT="[Text]"/>
      <dgm:spPr/>
      <dgm:t>
        <a:bodyPr/>
        <a:lstStyle/>
        <a:p>
          <a:r>
            <a:rPr lang="en-IE" dirty="0" err="1"/>
            <a:t>D_pba_cap</a:t>
          </a:r>
          <a:endParaRPr lang="en-IE" dirty="0"/>
        </a:p>
      </dgm:t>
    </dgm:pt>
    <dgm:pt modelId="{72AE1088-C9FF-4F9A-97D5-BA533DC316DD}" type="parTrans" cxnId="{92D17E95-856F-4EDB-A5DA-7C56F9BAF690}">
      <dgm:prSet/>
      <dgm:spPr/>
      <dgm:t>
        <a:bodyPr/>
        <a:lstStyle/>
        <a:p>
          <a:endParaRPr lang="en-IE"/>
        </a:p>
      </dgm:t>
    </dgm:pt>
    <dgm:pt modelId="{042C17C1-40A2-4F16-AFAE-8DC82A204DC4}" type="sibTrans" cxnId="{92D17E95-856F-4EDB-A5DA-7C56F9BAF690}">
      <dgm:prSet/>
      <dgm:spPr/>
      <dgm:t>
        <a:bodyPr/>
        <a:lstStyle/>
        <a:p>
          <a:endParaRPr lang="en-IE"/>
        </a:p>
      </dgm:t>
    </dgm:pt>
    <dgm:pt modelId="{F43B992F-0F19-4300-BBF4-AEEC88FEBB3F}">
      <dgm:prSet phldrT="[Text]"/>
      <dgm:spPr/>
      <dgm:t>
        <a:bodyPr/>
        <a:lstStyle/>
        <a:p>
          <a:r>
            <a:rPr lang="en-IE" dirty="0" err="1"/>
            <a:t>D_cba</a:t>
          </a:r>
          <a:endParaRPr lang="en-IE" dirty="0"/>
        </a:p>
      </dgm:t>
    </dgm:pt>
    <dgm:pt modelId="{A1437EB4-9DD8-4C98-9653-E758A676A3D3}" type="parTrans" cxnId="{566D9229-FA9F-40CA-B8DF-39C90362E69B}">
      <dgm:prSet/>
      <dgm:spPr/>
      <dgm:t>
        <a:bodyPr/>
        <a:lstStyle/>
        <a:p>
          <a:endParaRPr lang="en-IE"/>
        </a:p>
      </dgm:t>
    </dgm:pt>
    <dgm:pt modelId="{09FC4655-038F-41F9-92D6-3C0A38A13622}" type="sibTrans" cxnId="{566D9229-FA9F-40CA-B8DF-39C90362E69B}">
      <dgm:prSet/>
      <dgm:spPr/>
      <dgm:t>
        <a:bodyPr/>
        <a:lstStyle/>
        <a:p>
          <a:endParaRPr lang="en-IE"/>
        </a:p>
      </dgm:t>
    </dgm:pt>
    <dgm:pt modelId="{7BB48821-29DF-4C2B-B9EB-D7D3A3DAE116}">
      <dgm:prSet phldrT="[Text]"/>
      <dgm:spPr/>
      <dgm:t>
        <a:bodyPr/>
        <a:lstStyle/>
        <a:p>
          <a:r>
            <a:rPr lang="en-IE" dirty="0" err="1"/>
            <a:t>D_cba_reg</a:t>
          </a:r>
          <a:endParaRPr lang="en-IE" dirty="0"/>
        </a:p>
      </dgm:t>
    </dgm:pt>
    <dgm:pt modelId="{91FAD5C6-C5BD-48A9-870C-C5980989348C}" type="parTrans" cxnId="{ED40FCAE-32CD-4B80-8335-597F31C86275}">
      <dgm:prSet/>
      <dgm:spPr/>
      <dgm:t>
        <a:bodyPr/>
        <a:lstStyle/>
        <a:p>
          <a:endParaRPr lang="en-IE"/>
        </a:p>
      </dgm:t>
    </dgm:pt>
    <dgm:pt modelId="{4CC9A112-FA55-420C-B9ED-DC9B981EF676}" type="sibTrans" cxnId="{ED40FCAE-32CD-4B80-8335-597F31C86275}">
      <dgm:prSet/>
      <dgm:spPr/>
      <dgm:t>
        <a:bodyPr/>
        <a:lstStyle/>
        <a:p>
          <a:endParaRPr lang="en-IE"/>
        </a:p>
      </dgm:t>
    </dgm:pt>
    <dgm:pt modelId="{6ABC4827-81CF-4D51-AC5F-CB8397B14D34}">
      <dgm:prSet phldrT="[Text]"/>
      <dgm:spPr/>
      <dgm:t>
        <a:bodyPr/>
        <a:lstStyle/>
        <a:p>
          <a:r>
            <a:rPr lang="en-IE" dirty="0" err="1"/>
            <a:t>D_cba_cap</a:t>
          </a:r>
          <a:endParaRPr lang="en-IE" dirty="0"/>
        </a:p>
      </dgm:t>
    </dgm:pt>
    <dgm:pt modelId="{BD0FBA82-E9A6-4FA0-9D5F-650973479F09}" type="parTrans" cxnId="{C6C53411-FAAC-4782-96B9-21949C7B02AB}">
      <dgm:prSet/>
      <dgm:spPr/>
      <dgm:t>
        <a:bodyPr/>
        <a:lstStyle/>
        <a:p>
          <a:endParaRPr lang="en-IE"/>
        </a:p>
      </dgm:t>
    </dgm:pt>
    <dgm:pt modelId="{60249EB0-2B42-46A9-9610-213A10A7BF1C}" type="sibTrans" cxnId="{C6C53411-FAAC-4782-96B9-21949C7B02AB}">
      <dgm:prSet/>
      <dgm:spPr/>
      <dgm:t>
        <a:bodyPr/>
        <a:lstStyle/>
        <a:p>
          <a:endParaRPr lang="en-IE"/>
        </a:p>
      </dgm:t>
    </dgm:pt>
    <dgm:pt modelId="{022D7605-3FE6-4938-96A0-B0AC73A9877F}">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FF0C2511-CE27-4C56-93B4-A669B167A461}" type="parTrans" cxnId="{B8DA15AD-9637-4B99-B0B3-FFC1B08F5ED4}">
      <dgm:prSet/>
      <dgm:spPr/>
      <dgm:t>
        <a:bodyPr/>
        <a:lstStyle/>
        <a:p>
          <a:endParaRPr lang="en-IE"/>
        </a:p>
      </dgm:t>
    </dgm:pt>
    <dgm:pt modelId="{EE6742C1-F5D6-4503-A1E8-0A23E0748A55}" type="sibTrans" cxnId="{B8DA15AD-9637-4B99-B0B3-FFC1B08F5ED4}">
      <dgm:prSet/>
      <dgm:spPr/>
      <dgm:t>
        <a:bodyPr/>
        <a:lstStyle/>
        <a:p>
          <a:endParaRPr lang="en-IE"/>
        </a:p>
      </dgm:t>
    </dgm:pt>
    <dgm:pt modelId="{F32DBD1B-1D61-4B3E-A906-A2C8D0054A69}">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5780272A-1B4B-4C75-ABAA-CCA94A757BEB}" type="parTrans" cxnId="{433701CC-9029-4C7C-9705-AD2C3461424C}">
      <dgm:prSet/>
      <dgm:spPr/>
      <dgm:t>
        <a:bodyPr/>
        <a:lstStyle/>
        <a:p>
          <a:endParaRPr lang="en-IE"/>
        </a:p>
      </dgm:t>
    </dgm:pt>
    <dgm:pt modelId="{F3D6C4E4-8DE8-4D3D-A087-37F4278EF7C6}" type="sibTrans" cxnId="{433701CC-9029-4C7C-9705-AD2C3461424C}">
      <dgm:prSet/>
      <dgm:spPr/>
      <dgm:t>
        <a:bodyPr/>
        <a:lstStyle/>
        <a:p>
          <a:endParaRPr lang="en-IE"/>
        </a:p>
      </dgm:t>
    </dgm:pt>
    <dgm:pt modelId="{84BC77AA-1AA6-43ED-96C8-284BE06015C6}">
      <dgm:prSet phldrT="[Text]"/>
      <dgm:spPr/>
      <dgm:t>
        <a:bodyPr/>
        <a:lstStyle/>
        <a:p>
          <a:r>
            <a:rPr lang="en-IE" dirty="0" err="1"/>
            <a:t>D_imp</a:t>
          </a:r>
          <a:endParaRPr lang="en-IE" dirty="0"/>
        </a:p>
      </dgm:t>
    </dgm:pt>
    <dgm:pt modelId="{48794AD3-E67C-456A-A234-BEFF550B9BE6}" type="parTrans" cxnId="{BE9BFC88-0342-42FD-9D43-3C5BE52BB4A1}">
      <dgm:prSet/>
      <dgm:spPr/>
      <dgm:t>
        <a:bodyPr/>
        <a:lstStyle/>
        <a:p>
          <a:endParaRPr lang="en-IE"/>
        </a:p>
      </dgm:t>
    </dgm:pt>
    <dgm:pt modelId="{6201A21D-7CC5-4E96-8E97-9F0C9B2A947D}" type="sibTrans" cxnId="{BE9BFC88-0342-42FD-9D43-3C5BE52BB4A1}">
      <dgm:prSet/>
      <dgm:spPr/>
      <dgm:t>
        <a:bodyPr/>
        <a:lstStyle/>
        <a:p>
          <a:endParaRPr lang="en-IE"/>
        </a:p>
      </dgm:t>
    </dgm:pt>
    <dgm:pt modelId="{606E53CA-078B-4D15-B9B3-882A52925A32}">
      <dgm:prSet phldrT="[Text]"/>
      <dgm:spPr/>
      <dgm:t>
        <a:bodyPr/>
        <a:lstStyle/>
        <a:p>
          <a:r>
            <a:rPr lang="en-IE" dirty="0" err="1"/>
            <a:t>D_exp</a:t>
          </a:r>
          <a:endParaRPr lang="en-IE" dirty="0"/>
        </a:p>
      </dgm:t>
    </dgm:pt>
    <dgm:pt modelId="{70844967-9B6F-4F24-BD3A-F5E0FC164877}" type="parTrans" cxnId="{346E092D-56B3-4573-9C83-81EC2FE608B5}">
      <dgm:prSet/>
      <dgm:spPr/>
      <dgm:t>
        <a:bodyPr/>
        <a:lstStyle/>
        <a:p>
          <a:endParaRPr lang="en-IE"/>
        </a:p>
      </dgm:t>
    </dgm:pt>
    <dgm:pt modelId="{12C6900B-D2E2-4C15-BBEE-1F8A92D1C792}" type="sibTrans" cxnId="{346E092D-56B3-4573-9C83-81EC2FE608B5}">
      <dgm:prSet/>
      <dgm:spPr/>
      <dgm:t>
        <a:bodyPr/>
        <a:lstStyle/>
        <a:p>
          <a:endParaRPr lang="en-IE"/>
        </a:p>
      </dgm:t>
    </dgm:pt>
    <dgm:pt modelId="{1AFD73CD-2595-4055-9E6E-88251007320E}">
      <dgm:prSet phldrT="[Text]"/>
      <dgm:spPr/>
      <dgm:t>
        <a:bodyPr/>
        <a:lstStyle/>
        <a:p>
          <a:r>
            <a:rPr lang="en-IE" dirty="0" err="1"/>
            <a:t>D_imp_reg</a:t>
          </a:r>
          <a:endParaRPr lang="en-IE" dirty="0"/>
        </a:p>
      </dgm:t>
    </dgm:pt>
    <dgm:pt modelId="{6DF32CAF-7552-4D04-B82A-DA6A6E5834B8}" type="parTrans" cxnId="{95083EB4-C309-4032-95D3-468965AA4BA6}">
      <dgm:prSet/>
      <dgm:spPr/>
      <dgm:t>
        <a:bodyPr/>
        <a:lstStyle/>
        <a:p>
          <a:endParaRPr lang="en-IE"/>
        </a:p>
      </dgm:t>
    </dgm:pt>
    <dgm:pt modelId="{3B1CECA4-9E65-4E55-87D5-138C4936F969}" type="sibTrans" cxnId="{95083EB4-C309-4032-95D3-468965AA4BA6}">
      <dgm:prSet/>
      <dgm:spPr/>
      <dgm:t>
        <a:bodyPr/>
        <a:lstStyle/>
        <a:p>
          <a:endParaRPr lang="en-IE"/>
        </a:p>
      </dgm:t>
    </dgm:pt>
    <dgm:pt modelId="{169B2083-1B42-4C90-A68C-4EC884D0F44E}">
      <dgm:prSet phldrT="[Text]"/>
      <dgm:spPr/>
      <dgm:t>
        <a:bodyPr/>
        <a:lstStyle/>
        <a:p>
          <a:r>
            <a:rPr lang="en-IE" dirty="0" err="1"/>
            <a:t>D_imp_cap</a:t>
          </a:r>
          <a:endParaRPr lang="en-IE" dirty="0"/>
        </a:p>
      </dgm:t>
    </dgm:pt>
    <dgm:pt modelId="{1A0BE78B-30CF-4D10-ACD6-BF2A71DFE678}" type="parTrans" cxnId="{58BFF7BB-754E-4296-AF8C-359B49BC5D19}">
      <dgm:prSet/>
      <dgm:spPr/>
      <dgm:t>
        <a:bodyPr/>
        <a:lstStyle/>
        <a:p>
          <a:endParaRPr lang="en-IE"/>
        </a:p>
      </dgm:t>
    </dgm:pt>
    <dgm:pt modelId="{B755FD91-90D8-4EEA-B383-D2E03ACE2973}" type="sibTrans" cxnId="{58BFF7BB-754E-4296-AF8C-359B49BC5D19}">
      <dgm:prSet/>
      <dgm:spPr/>
      <dgm:t>
        <a:bodyPr/>
        <a:lstStyle/>
        <a:p>
          <a:endParaRPr lang="en-IE"/>
        </a:p>
      </dgm:t>
    </dgm:pt>
    <dgm:pt modelId="{AD66C17B-9647-40CD-BF6A-D2E18B44B165}">
      <dgm:prSet phldrT="[Text]"/>
      <dgm:spPr/>
      <dgm:t>
        <a:bodyPr/>
        <a:lstStyle/>
        <a:p>
          <a:r>
            <a:rPr lang="en-IE" dirty="0" err="1"/>
            <a:t>D_exp_reg</a:t>
          </a:r>
          <a:endParaRPr lang="en-IE" dirty="0"/>
        </a:p>
      </dgm:t>
    </dgm:pt>
    <dgm:pt modelId="{2AB2D056-3C29-40E9-95BE-30242F5057D0}" type="parTrans" cxnId="{CC364653-7933-4CDA-9A50-4DDDEB78BD3E}">
      <dgm:prSet/>
      <dgm:spPr/>
      <dgm:t>
        <a:bodyPr/>
        <a:lstStyle/>
        <a:p>
          <a:endParaRPr lang="en-IE"/>
        </a:p>
      </dgm:t>
    </dgm:pt>
    <dgm:pt modelId="{2AE04F0B-10F5-4338-96D2-0AF6DE615B84}" type="sibTrans" cxnId="{CC364653-7933-4CDA-9A50-4DDDEB78BD3E}">
      <dgm:prSet/>
      <dgm:spPr/>
      <dgm:t>
        <a:bodyPr/>
        <a:lstStyle/>
        <a:p>
          <a:endParaRPr lang="en-IE"/>
        </a:p>
      </dgm:t>
    </dgm:pt>
    <dgm:pt modelId="{7DDE5C44-48B7-4709-BD9B-65CBB8A368B6}">
      <dgm:prSet phldrT="[Text]"/>
      <dgm:spPr/>
      <dgm:t>
        <a:bodyPr/>
        <a:lstStyle/>
        <a:p>
          <a:r>
            <a:rPr lang="en-IE" dirty="0" err="1"/>
            <a:t>D_exp_cap</a:t>
          </a:r>
          <a:endParaRPr lang="en-IE" dirty="0"/>
        </a:p>
      </dgm:t>
    </dgm:pt>
    <dgm:pt modelId="{5C2530D8-13B3-47D6-994B-726E93D17F64}" type="parTrans" cxnId="{5EB4A106-C2D8-4277-B871-3A8C8739B95B}">
      <dgm:prSet/>
      <dgm:spPr/>
      <dgm:t>
        <a:bodyPr/>
        <a:lstStyle/>
        <a:p>
          <a:endParaRPr lang="en-IE"/>
        </a:p>
      </dgm:t>
    </dgm:pt>
    <dgm:pt modelId="{9E38F9F7-A201-419E-909F-FD1F1F355D6B}" type="sibTrans" cxnId="{5EB4A106-C2D8-4277-B871-3A8C8739B95B}">
      <dgm:prSet/>
      <dgm:spPr/>
      <dgm:t>
        <a:bodyPr/>
        <a:lstStyle/>
        <a:p>
          <a:endParaRPr lang="en-IE"/>
        </a:p>
      </dgm:t>
    </dgm:pt>
    <dgm:pt modelId="{0AA7AB28-8008-4448-9741-2BD4BFB65ACD}">
      <dgm:prSet phldrT="[Text]"/>
      <dgm:spPr/>
      <dgm:t>
        <a:bodyPr/>
        <a:lstStyle/>
        <a:p>
          <a:r>
            <a:rPr lang="en-IE" dirty="0" err="1"/>
            <a:t>D_imp</a:t>
          </a:r>
          <a:endParaRPr lang="en-IE" dirty="0"/>
        </a:p>
      </dgm:t>
    </dgm:pt>
    <dgm:pt modelId="{25E20137-CD18-4DE0-82A7-44F2CEC7C457}" type="parTrans" cxnId="{09943A96-E9CF-4407-A400-49CB41E2817F}">
      <dgm:prSet/>
      <dgm:spPr/>
      <dgm:t>
        <a:bodyPr/>
        <a:lstStyle/>
        <a:p>
          <a:endParaRPr lang="en-IE"/>
        </a:p>
      </dgm:t>
    </dgm:pt>
    <dgm:pt modelId="{A61E06F9-37DA-40A2-9F4A-29E6FC2A57A7}" type="sibTrans" cxnId="{09943A96-E9CF-4407-A400-49CB41E2817F}">
      <dgm:prSet/>
      <dgm:spPr/>
      <dgm:t>
        <a:bodyPr/>
        <a:lstStyle/>
        <a:p>
          <a:endParaRPr lang="en-IE"/>
        </a:p>
      </dgm:t>
    </dgm:pt>
    <dgm:pt modelId="{1B2EA9BA-28A1-4BA4-9455-797C910F0F4D}">
      <dgm:prSet phldrT="[Text]"/>
      <dgm:spPr/>
      <dgm:t>
        <a:bodyPr/>
        <a:lstStyle/>
        <a:p>
          <a:r>
            <a:rPr lang="en-IE" dirty="0" err="1"/>
            <a:t>D_imp_reg</a:t>
          </a:r>
          <a:endParaRPr lang="en-IE" dirty="0"/>
        </a:p>
      </dgm:t>
    </dgm:pt>
    <dgm:pt modelId="{8E8289A5-6DA2-4C22-818E-2BFBB720A7A1}" type="parTrans" cxnId="{EC6E8765-E512-4240-A66F-F495EE9FB179}">
      <dgm:prSet/>
      <dgm:spPr/>
      <dgm:t>
        <a:bodyPr/>
        <a:lstStyle/>
        <a:p>
          <a:endParaRPr lang="en-IE"/>
        </a:p>
      </dgm:t>
    </dgm:pt>
    <dgm:pt modelId="{AD1B64D9-3BD4-4C85-94FD-E7F42DA1DF4F}" type="sibTrans" cxnId="{EC6E8765-E512-4240-A66F-F495EE9FB179}">
      <dgm:prSet/>
      <dgm:spPr/>
      <dgm:t>
        <a:bodyPr/>
        <a:lstStyle/>
        <a:p>
          <a:endParaRPr lang="en-IE"/>
        </a:p>
      </dgm:t>
    </dgm:pt>
    <dgm:pt modelId="{D331A601-994F-409B-B288-4913F796E18E}">
      <dgm:prSet phldrT="[Text]"/>
      <dgm:spPr/>
      <dgm:t>
        <a:bodyPr/>
        <a:lstStyle/>
        <a:p>
          <a:r>
            <a:rPr lang="en-IE" dirty="0" err="1"/>
            <a:t>D_imp_cap</a:t>
          </a:r>
          <a:endParaRPr lang="en-IE" dirty="0"/>
        </a:p>
      </dgm:t>
    </dgm:pt>
    <dgm:pt modelId="{4BF501CF-EDE9-4C29-B023-2675A94CF05E}" type="parTrans" cxnId="{739FC8D5-C1EE-49C6-9F34-1E22B561A705}">
      <dgm:prSet/>
      <dgm:spPr/>
      <dgm:t>
        <a:bodyPr/>
        <a:lstStyle/>
        <a:p>
          <a:endParaRPr lang="en-IE"/>
        </a:p>
      </dgm:t>
    </dgm:pt>
    <dgm:pt modelId="{80AB4FFD-E067-4948-88BA-2192C648C9E2}" type="sibTrans" cxnId="{739FC8D5-C1EE-49C6-9F34-1E22B561A705}">
      <dgm:prSet/>
      <dgm:spPr/>
      <dgm:t>
        <a:bodyPr/>
        <a:lstStyle/>
        <a:p>
          <a:endParaRPr lang="en-IE"/>
        </a:p>
      </dgm:t>
    </dgm:pt>
    <dgm:pt modelId="{E1A8CD0E-F028-4DA4-9B32-CEF51DF56F40}">
      <dgm:prSet phldrT="[Text]"/>
      <dgm:spPr/>
      <dgm:t>
        <a:bodyPr/>
        <a:lstStyle/>
        <a:p>
          <a:r>
            <a:rPr lang="en-IE" dirty="0" err="1"/>
            <a:t>D_exp</a:t>
          </a:r>
          <a:endParaRPr lang="en-IE" dirty="0"/>
        </a:p>
      </dgm:t>
    </dgm:pt>
    <dgm:pt modelId="{AAB0D207-CE45-4B1B-A642-B7F6BFD1E832}" type="parTrans" cxnId="{F99345A4-241D-4E10-9FC0-ABC0B007E558}">
      <dgm:prSet/>
      <dgm:spPr/>
      <dgm:t>
        <a:bodyPr/>
        <a:lstStyle/>
        <a:p>
          <a:endParaRPr lang="en-IE"/>
        </a:p>
      </dgm:t>
    </dgm:pt>
    <dgm:pt modelId="{6B7DA119-A41A-4244-850D-C5019BBBFEE6}" type="sibTrans" cxnId="{F99345A4-241D-4E10-9FC0-ABC0B007E558}">
      <dgm:prSet/>
      <dgm:spPr/>
      <dgm:t>
        <a:bodyPr/>
        <a:lstStyle/>
        <a:p>
          <a:endParaRPr lang="en-IE"/>
        </a:p>
      </dgm:t>
    </dgm:pt>
    <dgm:pt modelId="{E57627D7-0468-45DD-A2BD-21E846D43977}">
      <dgm:prSet phldrT="[Text]"/>
      <dgm:spPr/>
      <dgm:t>
        <a:bodyPr/>
        <a:lstStyle/>
        <a:p>
          <a:r>
            <a:rPr lang="en-IE" dirty="0" err="1"/>
            <a:t>D_exp_reg</a:t>
          </a:r>
          <a:endParaRPr lang="en-IE" dirty="0"/>
        </a:p>
      </dgm:t>
    </dgm:pt>
    <dgm:pt modelId="{B736E906-D871-401A-BD63-0BEFA3BFFC07}" type="parTrans" cxnId="{34A886A1-477D-4775-8659-B89FCABA01DD}">
      <dgm:prSet/>
      <dgm:spPr/>
      <dgm:t>
        <a:bodyPr/>
        <a:lstStyle/>
        <a:p>
          <a:endParaRPr lang="en-IE"/>
        </a:p>
      </dgm:t>
    </dgm:pt>
    <dgm:pt modelId="{E644C40A-12B5-4DC7-B9F5-A40C24E20152}" type="sibTrans" cxnId="{34A886A1-477D-4775-8659-B89FCABA01DD}">
      <dgm:prSet/>
      <dgm:spPr/>
      <dgm:t>
        <a:bodyPr/>
        <a:lstStyle/>
        <a:p>
          <a:endParaRPr lang="en-IE"/>
        </a:p>
      </dgm:t>
    </dgm:pt>
    <dgm:pt modelId="{5F83D154-590A-4CFC-A949-B0FE0FE380F3}">
      <dgm:prSet phldrT="[Text]"/>
      <dgm:spPr/>
      <dgm:t>
        <a:bodyPr/>
        <a:lstStyle/>
        <a:p>
          <a:r>
            <a:rPr lang="en-IE" dirty="0" err="1"/>
            <a:t>D_exp_cap</a:t>
          </a:r>
          <a:endParaRPr lang="en-IE" dirty="0"/>
        </a:p>
      </dgm:t>
    </dgm:pt>
    <dgm:pt modelId="{E474BB69-82C1-4FD5-A526-B92836C1FA3E}" type="parTrans" cxnId="{CD277C26-5673-4033-8D1C-9E9F2B497308}">
      <dgm:prSet/>
      <dgm:spPr/>
      <dgm:t>
        <a:bodyPr/>
        <a:lstStyle/>
        <a:p>
          <a:endParaRPr lang="en-IE"/>
        </a:p>
      </dgm:t>
    </dgm:pt>
    <dgm:pt modelId="{7EBB1A28-8C81-4F8F-84CC-67AC28FB69ED}" type="sibTrans" cxnId="{CD277C26-5673-4033-8D1C-9E9F2B497308}">
      <dgm:prSet/>
      <dgm:spPr/>
      <dgm:t>
        <a:bodyPr/>
        <a:lstStyle/>
        <a:p>
          <a:endParaRPr lang="en-IE"/>
        </a:p>
      </dgm:t>
    </dgm:pt>
    <dgm:pt modelId="{8C25C44F-ECFE-4719-861D-6CF9E8FD221D}">
      <dgm:prSet phldrT="[Text]"/>
      <dgm:spPr/>
      <dgm:t>
        <a:bodyPr/>
        <a:lstStyle/>
        <a:p>
          <a:r>
            <a:rPr lang="en-IE" dirty="0"/>
            <a:t>M</a:t>
          </a:r>
        </a:p>
      </dgm:t>
    </dgm:pt>
    <dgm:pt modelId="{D53D68AF-EC5D-4950-AAF3-ABDB9A95C1DD}" type="parTrans" cxnId="{DD37F29D-E237-4800-8F37-7BC27FD56469}">
      <dgm:prSet/>
      <dgm:spPr/>
      <dgm:t>
        <a:bodyPr/>
        <a:lstStyle/>
        <a:p>
          <a:endParaRPr lang="en-IE"/>
        </a:p>
      </dgm:t>
    </dgm:pt>
    <dgm:pt modelId="{31B32B21-2111-4E29-92A2-CED90F5B98BF}" type="sibTrans" cxnId="{DD37F29D-E237-4800-8F37-7BC27FD56469}">
      <dgm:prSet/>
      <dgm:spPr/>
      <dgm:t>
        <a:bodyPr/>
        <a:lstStyle/>
        <a:p>
          <a:endParaRPr lang="en-IE"/>
        </a:p>
      </dgm:t>
    </dgm:pt>
    <dgm:pt modelId="{C838BA7B-3E46-4DE7-953C-0748BBD585CE}">
      <dgm:prSet phldrT="[Text]"/>
      <dgm:spPr/>
      <dgm:t>
        <a:bodyPr/>
        <a:lstStyle/>
        <a:p>
          <a:r>
            <a:rPr lang="en-IE" dirty="0"/>
            <a:t>M</a:t>
          </a:r>
        </a:p>
      </dgm:t>
    </dgm:pt>
    <dgm:pt modelId="{9D35A055-EDE8-4B7E-9E25-CB8A5CEEE5C3}" type="parTrans" cxnId="{5F105CD5-BBD3-4A81-86B7-173ECCB9EC05}">
      <dgm:prSet/>
      <dgm:spPr/>
      <dgm:t>
        <a:bodyPr/>
        <a:lstStyle/>
        <a:p>
          <a:endParaRPr lang="en-IE"/>
        </a:p>
      </dgm:t>
    </dgm:pt>
    <dgm:pt modelId="{E405CFB1-3401-43F0-B967-73D9DC70BA93}" type="sibTrans" cxnId="{5F105CD5-BBD3-4A81-86B7-173ECCB9EC05}">
      <dgm:prSet/>
      <dgm:spPr/>
      <dgm:t>
        <a:bodyPr/>
        <a:lstStyle/>
        <a:p>
          <a:endParaRPr lang="en-IE"/>
        </a:p>
      </dgm:t>
    </dgm:pt>
    <dgm:pt modelId="{AC1B9E54-88F1-4A41-A3C0-143253DF0E50}">
      <dgm:prSet phldrT="[Text]"/>
      <dgm:spPr/>
      <dgm:t>
        <a:bodyPr/>
        <a:lstStyle/>
        <a:p>
          <a:r>
            <a:rPr lang="en-IE" dirty="0"/>
            <a:t>A</a:t>
          </a:r>
        </a:p>
      </dgm:t>
    </dgm:pt>
    <dgm:pt modelId="{8ED85082-F808-492C-AD0F-6E9D47E39989}" type="parTrans" cxnId="{59EA4CBB-C8DB-4787-B7DB-A3BDE222AB38}">
      <dgm:prSet/>
      <dgm:spPr/>
      <dgm:t>
        <a:bodyPr/>
        <a:lstStyle/>
        <a:p>
          <a:endParaRPr lang="en-IE"/>
        </a:p>
      </dgm:t>
    </dgm:pt>
    <dgm:pt modelId="{9E15173B-0299-4B76-85A4-6CC9DD69AB16}" type="sibTrans" cxnId="{59EA4CBB-C8DB-4787-B7DB-A3BDE222AB38}">
      <dgm:prSet/>
      <dgm:spPr/>
      <dgm:t>
        <a:bodyPr/>
        <a:lstStyle/>
        <a:p>
          <a:endParaRPr lang="en-IE"/>
        </a:p>
      </dgm:t>
    </dgm:pt>
    <dgm:pt modelId="{DC1A2942-5C8E-4714-B908-2B4AF44B2A55}">
      <dgm:prSet phldrT="[Text]"/>
      <dgm:spPr/>
      <dgm:t>
        <a:bodyPr/>
        <a:lstStyle/>
        <a:p>
          <a:r>
            <a:rPr lang="en-IE" dirty="0"/>
            <a:t>X</a:t>
          </a:r>
        </a:p>
      </dgm:t>
    </dgm:pt>
    <dgm:pt modelId="{BE1C8E96-BF12-4F4D-B868-E9CC9E115F67}" type="parTrans" cxnId="{74D8237E-BCD6-4549-9C70-3024D8DFEFEC}">
      <dgm:prSet/>
      <dgm:spPr/>
      <dgm:t>
        <a:bodyPr/>
        <a:lstStyle/>
        <a:p>
          <a:endParaRPr lang="en-IE"/>
        </a:p>
      </dgm:t>
    </dgm:pt>
    <dgm:pt modelId="{61F94899-742D-49AA-87F1-F5C7F18C86E5}" type="sibTrans" cxnId="{74D8237E-BCD6-4549-9C70-3024D8DFEFEC}">
      <dgm:prSet/>
      <dgm:spPr/>
      <dgm:t>
        <a:bodyPr/>
        <a:lstStyle/>
        <a:p>
          <a:endParaRPr lang="en-IE"/>
        </a:p>
      </dgm:t>
    </dgm:pt>
    <dgm:pt modelId="{BDC43DEF-47FE-44EB-BF22-F85F492FA0A6}">
      <dgm:prSet phldrT="[Text]"/>
      <dgm:spPr/>
      <dgm:t>
        <a:bodyPr/>
        <a:lstStyle/>
        <a:p>
          <a:r>
            <a:rPr lang="en-IE" dirty="0"/>
            <a:t>L</a:t>
          </a:r>
        </a:p>
      </dgm:t>
    </dgm:pt>
    <dgm:pt modelId="{1E923768-15DB-4D87-9167-2C291B7EA30B}" type="parTrans" cxnId="{E527BE65-2D66-4873-BA73-3E0E067679A6}">
      <dgm:prSet/>
      <dgm:spPr/>
      <dgm:t>
        <a:bodyPr/>
        <a:lstStyle/>
        <a:p>
          <a:endParaRPr lang="en-IE"/>
        </a:p>
      </dgm:t>
    </dgm:pt>
    <dgm:pt modelId="{8F8CA24D-B63E-44CB-823E-E52011C84298}" type="sibTrans" cxnId="{E527BE65-2D66-4873-BA73-3E0E067679A6}">
      <dgm:prSet/>
      <dgm:spPr/>
      <dgm:t>
        <a:bodyPr/>
        <a:lstStyle/>
        <a:p>
          <a:endParaRPr lang="en-IE"/>
        </a:p>
      </dgm:t>
    </dgm:pt>
    <dgm:pt modelId="{6634D71F-5F89-4DE6-A300-9A5F7F0126C8}" type="pres">
      <dgm:prSet presAssocID="{E62754E3-E55F-41C4-B50F-9E46C7614B85}" presName="mainComposite" presStyleCnt="0">
        <dgm:presLayoutVars>
          <dgm:chPref val="1"/>
          <dgm:dir/>
          <dgm:animOne val="branch"/>
          <dgm:animLvl val="lvl"/>
          <dgm:resizeHandles val="exact"/>
        </dgm:presLayoutVars>
      </dgm:prSet>
      <dgm:spPr/>
    </dgm:pt>
    <dgm:pt modelId="{D982EC0F-7C70-4AD5-B8E5-DA6A288E8CE9}" type="pres">
      <dgm:prSet presAssocID="{E62754E3-E55F-41C4-B50F-9E46C7614B85}" presName="hierFlow" presStyleCnt="0"/>
      <dgm:spPr/>
    </dgm:pt>
    <dgm:pt modelId="{9EF89FD9-91FF-40F7-BE43-E53CCE6B0E79}" type="pres">
      <dgm:prSet presAssocID="{E62754E3-E55F-41C4-B50F-9E46C7614B85}" presName="hierChild1" presStyleCnt="0">
        <dgm:presLayoutVars>
          <dgm:chPref val="1"/>
          <dgm:animOne val="branch"/>
          <dgm:animLvl val="lvl"/>
        </dgm:presLayoutVars>
      </dgm:prSet>
      <dgm:spPr/>
    </dgm:pt>
    <dgm:pt modelId="{E9E49C6A-12A5-43CC-9183-B113A396E7DE}" type="pres">
      <dgm:prSet presAssocID="{137D8B69-E7D6-4C1C-A61F-EEE28FE8A893}" presName="Name17" presStyleCnt="0"/>
      <dgm:spPr/>
    </dgm:pt>
    <dgm:pt modelId="{385185D8-F4A1-4322-B18E-D4726F49448A}" type="pres">
      <dgm:prSet presAssocID="{137D8B69-E7D6-4C1C-A61F-EEE28FE8A893}" presName="level1Shape" presStyleLbl="node0" presStyleIdx="0" presStyleCnt="1">
        <dgm:presLayoutVars>
          <dgm:chPref val="3"/>
        </dgm:presLayoutVars>
      </dgm:prSet>
      <dgm:spPr/>
    </dgm:pt>
    <dgm:pt modelId="{F3E292D0-B833-4E5B-BCD7-7E86408B33C4}" type="pres">
      <dgm:prSet presAssocID="{137D8B69-E7D6-4C1C-A61F-EEE28FE8A893}" presName="hierChild2" presStyleCnt="0"/>
      <dgm:spPr/>
    </dgm:pt>
    <dgm:pt modelId="{7E90D69A-5D25-4E27-9266-80FD0FBFA183}" type="pres">
      <dgm:prSet presAssocID="{CE760B0E-8B82-45C6-93E0-38653CA22F99}" presName="Name25" presStyleLbl="parChTrans1D2" presStyleIdx="0" presStyleCnt="7"/>
      <dgm:spPr/>
    </dgm:pt>
    <dgm:pt modelId="{F71FA772-C517-4CEC-ABC5-DD7516026EDE}" type="pres">
      <dgm:prSet presAssocID="{CE760B0E-8B82-45C6-93E0-38653CA22F99}" presName="connTx" presStyleLbl="parChTrans1D2" presStyleIdx="0" presStyleCnt="7"/>
      <dgm:spPr/>
    </dgm:pt>
    <dgm:pt modelId="{3F8F6306-002E-4CDD-8AE8-B73B445FF45C}" type="pres">
      <dgm:prSet presAssocID="{8247B02D-D401-4700-84D9-C99E812BE42D}" presName="Name30" presStyleCnt="0"/>
      <dgm:spPr/>
    </dgm:pt>
    <dgm:pt modelId="{9716437D-4694-4F58-8930-5C91E4404F7A}" type="pres">
      <dgm:prSet presAssocID="{8247B02D-D401-4700-84D9-C99E812BE42D}" presName="level2Shape" presStyleLbl="node2" presStyleIdx="0" presStyleCnt="7"/>
      <dgm:spPr/>
    </dgm:pt>
    <dgm:pt modelId="{A56A5C90-8D3E-4521-BB7A-AC69317EBE7C}" type="pres">
      <dgm:prSet presAssocID="{8247B02D-D401-4700-84D9-C99E812BE42D}" presName="hierChild3" presStyleCnt="0"/>
      <dgm:spPr/>
    </dgm:pt>
    <dgm:pt modelId="{EBD068A5-8605-4230-B57C-33C67B51F25E}" type="pres">
      <dgm:prSet presAssocID="{AE7BEB4E-3CBF-4C04-AAC3-040E7DC1D184}" presName="Name25" presStyleLbl="parChTrans1D2" presStyleIdx="1" presStyleCnt="7"/>
      <dgm:spPr/>
    </dgm:pt>
    <dgm:pt modelId="{D6C329A0-7B4C-4A34-80E3-443BF7A9E81E}" type="pres">
      <dgm:prSet presAssocID="{AE7BEB4E-3CBF-4C04-AAC3-040E7DC1D184}" presName="connTx" presStyleLbl="parChTrans1D2" presStyleIdx="1" presStyleCnt="7"/>
      <dgm:spPr/>
    </dgm:pt>
    <dgm:pt modelId="{1D20D7CA-85EC-42A4-A9DE-BBF601A11F98}" type="pres">
      <dgm:prSet presAssocID="{DF9D4289-0A0B-4B35-8A66-C3FB989632F1}" presName="Name30" presStyleCnt="0"/>
      <dgm:spPr/>
    </dgm:pt>
    <dgm:pt modelId="{30D9DAF6-8516-4877-A008-26CD127D5125}" type="pres">
      <dgm:prSet presAssocID="{DF9D4289-0A0B-4B35-8A66-C3FB989632F1}" presName="level2Shape" presStyleLbl="node2" presStyleIdx="1" presStyleCnt="7"/>
      <dgm:spPr/>
    </dgm:pt>
    <dgm:pt modelId="{38B1F0D0-B178-4255-B0D1-5B04D60B3737}" type="pres">
      <dgm:prSet presAssocID="{DF9D4289-0A0B-4B35-8A66-C3FB989632F1}" presName="hierChild3" presStyleCnt="0"/>
      <dgm:spPr/>
    </dgm:pt>
    <dgm:pt modelId="{6F97D0C2-DE17-4276-B668-E6DF7028576B}" type="pres">
      <dgm:prSet presAssocID="{8ED85082-F808-492C-AD0F-6E9D47E39989}" presName="Name25" presStyleLbl="parChTrans1D2" presStyleIdx="2" presStyleCnt="7"/>
      <dgm:spPr/>
    </dgm:pt>
    <dgm:pt modelId="{0D8CA83E-1423-41C9-97D5-65C9E26B7327}" type="pres">
      <dgm:prSet presAssocID="{8ED85082-F808-492C-AD0F-6E9D47E39989}" presName="connTx" presStyleLbl="parChTrans1D2" presStyleIdx="2" presStyleCnt="7"/>
      <dgm:spPr/>
    </dgm:pt>
    <dgm:pt modelId="{D982A598-5F93-4A26-B43F-994D5774CF0E}" type="pres">
      <dgm:prSet presAssocID="{AC1B9E54-88F1-4A41-A3C0-143253DF0E50}" presName="Name30" presStyleCnt="0"/>
      <dgm:spPr/>
    </dgm:pt>
    <dgm:pt modelId="{6E9B7199-FC4C-4541-8DD2-A54DD6E1245E}" type="pres">
      <dgm:prSet presAssocID="{AC1B9E54-88F1-4A41-A3C0-143253DF0E50}" presName="level2Shape" presStyleLbl="node2" presStyleIdx="2" presStyleCnt="7"/>
      <dgm:spPr/>
    </dgm:pt>
    <dgm:pt modelId="{ABA16520-4BA0-45CB-80F5-347255C24825}" type="pres">
      <dgm:prSet presAssocID="{AC1B9E54-88F1-4A41-A3C0-143253DF0E50}" presName="hierChild3" presStyleCnt="0"/>
      <dgm:spPr/>
    </dgm:pt>
    <dgm:pt modelId="{6E6BC3B4-BF75-46B6-B483-228941DB955F}" type="pres">
      <dgm:prSet presAssocID="{BE1C8E96-BF12-4F4D-B868-E9CC9E115F67}" presName="Name25" presStyleLbl="parChTrans1D2" presStyleIdx="3" presStyleCnt="7"/>
      <dgm:spPr/>
    </dgm:pt>
    <dgm:pt modelId="{EF2F57D3-3B8B-40AB-BDEF-98225238043B}" type="pres">
      <dgm:prSet presAssocID="{BE1C8E96-BF12-4F4D-B868-E9CC9E115F67}" presName="connTx" presStyleLbl="parChTrans1D2" presStyleIdx="3" presStyleCnt="7"/>
      <dgm:spPr/>
    </dgm:pt>
    <dgm:pt modelId="{63EFA387-018B-4E2A-9D7B-93BB2AB55F17}" type="pres">
      <dgm:prSet presAssocID="{DC1A2942-5C8E-4714-B908-2B4AF44B2A55}" presName="Name30" presStyleCnt="0"/>
      <dgm:spPr/>
    </dgm:pt>
    <dgm:pt modelId="{7EA79172-2E6A-4A60-A793-B50BFB3FD2B6}" type="pres">
      <dgm:prSet presAssocID="{DC1A2942-5C8E-4714-B908-2B4AF44B2A55}" presName="level2Shape" presStyleLbl="node2" presStyleIdx="3" presStyleCnt="7"/>
      <dgm:spPr/>
    </dgm:pt>
    <dgm:pt modelId="{C4CC4A9B-3A2D-4C44-B592-1E1AD7F8701F}" type="pres">
      <dgm:prSet presAssocID="{DC1A2942-5C8E-4714-B908-2B4AF44B2A55}" presName="hierChild3" presStyleCnt="0"/>
      <dgm:spPr/>
    </dgm:pt>
    <dgm:pt modelId="{F841AECE-5623-47D5-B3A2-BA9E1645F88E}" type="pres">
      <dgm:prSet presAssocID="{1E923768-15DB-4D87-9167-2C291B7EA30B}" presName="Name25" presStyleLbl="parChTrans1D2" presStyleIdx="4" presStyleCnt="7"/>
      <dgm:spPr/>
    </dgm:pt>
    <dgm:pt modelId="{88AB1DE9-A035-424D-89D5-3F293184D77C}" type="pres">
      <dgm:prSet presAssocID="{1E923768-15DB-4D87-9167-2C291B7EA30B}" presName="connTx" presStyleLbl="parChTrans1D2" presStyleIdx="4" presStyleCnt="7"/>
      <dgm:spPr/>
    </dgm:pt>
    <dgm:pt modelId="{3F5EAD7A-F947-4B8A-A0E0-28AE66485678}" type="pres">
      <dgm:prSet presAssocID="{BDC43DEF-47FE-44EB-BF22-F85F492FA0A6}" presName="Name30" presStyleCnt="0"/>
      <dgm:spPr/>
    </dgm:pt>
    <dgm:pt modelId="{417F671F-00C2-4EFA-8732-FA3AF9EB796B}" type="pres">
      <dgm:prSet presAssocID="{BDC43DEF-47FE-44EB-BF22-F85F492FA0A6}" presName="level2Shape" presStyleLbl="node2" presStyleIdx="4" presStyleCnt="7"/>
      <dgm:spPr/>
    </dgm:pt>
    <dgm:pt modelId="{F92FD00E-ECDA-4635-ABD3-1DED1C25AC75}" type="pres">
      <dgm:prSet presAssocID="{BDC43DEF-47FE-44EB-BF22-F85F492FA0A6}" presName="hierChild3" presStyleCnt="0"/>
      <dgm:spPr/>
    </dgm:pt>
    <dgm:pt modelId="{7F18FD1F-763B-4F7F-AB8D-7B8E57563B89}" type="pres">
      <dgm:prSet presAssocID="{7BFD2E05-F86C-4548-A53B-57A28AAE9555}" presName="Name25" presStyleLbl="parChTrans1D2" presStyleIdx="5" presStyleCnt="7"/>
      <dgm:spPr/>
    </dgm:pt>
    <dgm:pt modelId="{ABF7A7FD-F9EF-4A93-ACBB-4CDBAA4BD351}" type="pres">
      <dgm:prSet presAssocID="{7BFD2E05-F86C-4548-A53B-57A28AAE9555}" presName="connTx" presStyleLbl="parChTrans1D2" presStyleIdx="5" presStyleCnt="7"/>
      <dgm:spPr/>
    </dgm:pt>
    <dgm:pt modelId="{B2840619-E35B-4905-99B5-B4328CFBBD60}" type="pres">
      <dgm:prSet presAssocID="{8CCAE15A-D6C0-403A-A6DA-365AC171FD28}" presName="Name30" presStyleCnt="0"/>
      <dgm:spPr/>
    </dgm:pt>
    <dgm:pt modelId="{4577364C-536C-4ADE-9EFE-D79C738E62A0}" type="pres">
      <dgm:prSet presAssocID="{8CCAE15A-D6C0-403A-A6DA-365AC171FD28}" presName="level2Shape" presStyleLbl="node2" presStyleIdx="5" presStyleCnt="7"/>
      <dgm:spPr/>
    </dgm:pt>
    <dgm:pt modelId="{2572FD66-00F3-4774-8D2A-15E6C89B71CE}" type="pres">
      <dgm:prSet presAssocID="{8CCAE15A-D6C0-403A-A6DA-365AC171FD28}" presName="hierChild3" presStyleCnt="0"/>
      <dgm:spPr/>
    </dgm:pt>
    <dgm:pt modelId="{F7CFBD1F-C407-42C5-A719-E3D024C9D4CB}" type="pres">
      <dgm:prSet presAssocID="{D998A636-E6EE-4BD2-98B7-DDF9E5DB316C}" presName="Name25" presStyleLbl="parChTrans1D3" presStyleIdx="0" presStyleCnt="16"/>
      <dgm:spPr/>
    </dgm:pt>
    <dgm:pt modelId="{B91632B5-5AFB-435F-B52F-0AFF7CC42AC5}" type="pres">
      <dgm:prSet presAssocID="{D998A636-E6EE-4BD2-98B7-DDF9E5DB316C}" presName="connTx" presStyleLbl="parChTrans1D3" presStyleIdx="0" presStyleCnt="16"/>
      <dgm:spPr/>
    </dgm:pt>
    <dgm:pt modelId="{B8803046-72F2-4A19-9428-A6876C67601B}" type="pres">
      <dgm:prSet presAssocID="{5ED15978-A754-4697-8D12-244ADDF70C90}" presName="Name30" presStyleCnt="0"/>
      <dgm:spPr/>
    </dgm:pt>
    <dgm:pt modelId="{A9A58033-678B-4C7E-9832-8BE7B97F8102}" type="pres">
      <dgm:prSet presAssocID="{5ED15978-A754-4697-8D12-244ADDF70C90}" presName="level2Shape" presStyleLbl="node3" presStyleIdx="0" presStyleCnt="16"/>
      <dgm:spPr/>
    </dgm:pt>
    <dgm:pt modelId="{B1D64B57-177E-4E90-82C5-AF9A1E2A7FCE}" type="pres">
      <dgm:prSet presAssocID="{5ED15978-A754-4697-8D12-244ADDF70C90}" presName="hierChild3" presStyleCnt="0"/>
      <dgm:spPr/>
    </dgm:pt>
    <dgm:pt modelId="{FE4C2BA0-93FD-44AD-B50C-E7C930554968}" type="pres">
      <dgm:prSet presAssocID="{5780272A-1B4B-4C75-ABAA-CCA94A757BEB}" presName="Name25" presStyleLbl="parChTrans1D3" presStyleIdx="1" presStyleCnt="16"/>
      <dgm:spPr/>
    </dgm:pt>
    <dgm:pt modelId="{69414B26-C20B-4036-842F-C895AFC1985C}" type="pres">
      <dgm:prSet presAssocID="{5780272A-1B4B-4C75-ABAA-CCA94A757BEB}" presName="connTx" presStyleLbl="parChTrans1D3" presStyleIdx="1" presStyleCnt="16"/>
      <dgm:spPr/>
    </dgm:pt>
    <dgm:pt modelId="{CC5504B2-0CD8-456F-8E8B-06A8D15CD700}" type="pres">
      <dgm:prSet presAssocID="{F32DBD1B-1D61-4B3E-A906-A2C8D0054A69}" presName="Name30" presStyleCnt="0"/>
      <dgm:spPr/>
    </dgm:pt>
    <dgm:pt modelId="{77C9087B-F75C-4F05-85F3-EB66CE15A4CC}" type="pres">
      <dgm:prSet presAssocID="{F32DBD1B-1D61-4B3E-A906-A2C8D0054A69}" presName="level2Shape" presStyleLbl="node3" presStyleIdx="1" presStyleCnt="16"/>
      <dgm:spPr/>
    </dgm:pt>
    <dgm:pt modelId="{BA9D65ED-9322-4DBF-A932-8A29A9B4742A}" type="pres">
      <dgm:prSet presAssocID="{F32DBD1B-1D61-4B3E-A906-A2C8D0054A69}" presName="hierChild3" presStyleCnt="0"/>
      <dgm:spPr/>
    </dgm:pt>
    <dgm:pt modelId="{18AF5672-14BC-49B7-B160-40137B20618C}" type="pres">
      <dgm:prSet presAssocID="{DECE0797-455C-410A-8026-91C8840EC40D}" presName="Name25" presStyleLbl="parChTrans1D3" presStyleIdx="2" presStyleCnt="16"/>
      <dgm:spPr/>
    </dgm:pt>
    <dgm:pt modelId="{7E228761-B5FE-4789-BD3A-2874203D5739}" type="pres">
      <dgm:prSet presAssocID="{DECE0797-455C-410A-8026-91C8840EC40D}" presName="connTx" presStyleLbl="parChTrans1D3" presStyleIdx="2" presStyleCnt="16"/>
      <dgm:spPr/>
    </dgm:pt>
    <dgm:pt modelId="{25385C73-A770-41D9-BF42-1B8C65488148}" type="pres">
      <dgm:prSet presAssocID="{CC57CD55-347D-4731-A736-E70A9351D37F}" presName="Name30" presStyleCnt="0"/>
      <dgm:spPr/>
    </dgm:pt>
    <dgm:pt modelId="{A5F755D4-6545-43B2-9803-63837FDC2683}" type="pres">
      <dgm:prSet presAssocID="{CC57CD55-347D-4731-A736-E70A9351D37F}" presName="level2Shape" presStyleLbl="node3" presStyleIdx="2" presStyleCnt="16"/>
      <dgm:spPr/>
    </dgm:pt>
    <dgm:pt modelId="{F55912C6-FB75-4200-8487-50BDDB2699D0}" type="pres">
      <dgm:prSet presAssocID="{CC57CD55-347D-4731-A736-E70A9351D37F}" presName="hierChild3" presStyleCnt="0"/>
      <dgm:spPr/>
    </dgm:pt>
    <dgm:pt modelId="{1EB26254-1335-4D7C-AC8F-ECC6CF730452}" type="pres">
      <dgm:prSet presAssocID="{9D35A055-EDE8-4B7E-9E25-CB8A5CEEE5C3}" presName="Name25" presStyleLbl="parChTrans1D3" presStyleIdx="3" presStyleCnt="16"/>
      <dgm:spPr/>
    </dgm:pt>
    <dgm:pt modelId="{4744C84C-827A-4D50-ACCE-19B987284015}" type="pres">
      <dgm:prSet presAssocID="{9D35A055-EDE8-4B7E-9E25-CB8A5CEEE5C3}" presName="connTx" presStyleLbl="parChTrans1D3" presStyleIdx="3" presStyleCnt="16"/>
      <dgm:spPr/>
    </dgm:pt>
    <dgm:pt modelId="{067AD231-CEFC-4694-800D-2C0BD7F4A3E7}" type="pres">
      <dgm:prSet presAssocID="{C838BA7B-3E46-4DE7-953C-0748BBD585CE}" presName="Name30" presStyleCnt="0"/>
      <dgm:spPr/>
    </dgm:pt>
    <dgm:pt modelId="{DD85758B-F16E-420B-B868-BD1EE558B4EB}" type="pres">
      <dgm:prSet presAssocID="{C838BA7B-3E46-4DE7-953C-0748BBD585CE}" presName="level2Shape" presStyleLbl="node3" presStyleIdx="3" presStyleCnt="16"/>
      <dgm:spPr/>
    </dgm:pt>
    <dgm:pt modelId="{E1A46454-E1D7-4B15-BA50-C601D771ED1B}" type="pres">
      <dgm:prSet presAssocID="{C838BA7B-3E46-4DE7-953C-0748BBD585CE}" presName="hierChild3" presStyleCnt="0"/>
      <dgm:spPr/>
    </dgm:pt>
    <dgm:pt modelId="{AF6E1D90-E2CD-4885-B720-6A5CB0AE7902}" type="pres">
      <dgm:prSet presAssocID="{48794AD3-E67C-456A-A234-BEFF550B9BE6}" presName="Name25" presStyleLbl="parChTrans1D3" presStyleIdx="4" presStyleCnt="16"/>
      <dgm:spPr/>
    </dgm:pt>
    <dgm:pt modelId="{FF5E6591-006F-4994-98D5-820A2B80C8DE}" type="pres">
      <dgm:prSet presAssocID="{48794AD3-E67C-456A-A234-BEFF550B9BE6}" presName="connTx" presStyleLbl="parChTrans1D3" presStyleIdx="4" presStyleCnt="16"/>
      <dgm:spPr/>
    </dgm:pt>
    <dgm:pt modelId="{C99FBB8F-9899-4673-810C-EF7D933BB641}" type="pres">
      <dgm:prSet presAssocID="{84BC77AA-1AA6-43ED-96C8-284BE06015C6}" presName="Name30" presStyleCnt="0"/>
      <dgm:spPr/>
    </dgm:pt>
    <dgm:pt modelId="{85C799CF-0E37-495C-81B6-539FC4B74A4B}" type="pres">
      <dgm:prSet presAssocID="{84BC77AA-1AA6-43ED-96C8-284BE06015C6}" presName="level2Shape" presStyleLbl="node3" presStyleIdx="4" presStyleCnt="16"/>
      <dgm:spPr/>
    </dgm:pt>
    <dgm:pt modelId="{E80A3EED-93D8-421A-85B2-0564BF877FAD}" type="pres">
      <dgm:prSet presAssocID="{84BC77AA-1AA6-43ED-96C8-284BE06015C6}" presName="hierChild3" presStyleCnt="0"/>
      <dgm:spPr/>
    </dgm:pt>
    <dgm:pt modelId="{1C17F391-5286-4ED1-9AC5-19890261A50D}" type="pres">
      <dgm:prSet presAssocID="{6DF32CAF-7552-4D04-B82A-DA6A6E5834B8}" presName="Name25" presStyleLbl="parChTrans1D4" presStyleIdx="0" presStyleCnt="16"/>
      <dgm:spPr/>
    </dgm:pt>
    <dgm:pt modelId="{430D78C2-F500-40E2-ADD7-D401A4C446E8}" type="pres">
      <dgm:prSet presAssocID="{6DF32CAF-7552-4D04-B82A-DA6A6E5834B8}" presName="connTx" presStyleLbl="parChTrans1D4" presStyleIdx="0" presStyleCnt="16"/>
      <dgm:spPr/>
    </dgm:pt>
    <dgm:pt modelId="{50FC3C21-C771-41F1-8CAC-96EC25EB95CC}" type="pres">
      <dgm:prSet presAssocID="{1AFD73CD-2595-4055-9E6E-88251007320E}" presName="Name30" presStyleCnt="0"/>
      <dgm:spPr/>
    </dgm:pt>
    <dgm:pt modelId="{E8EEAAC9-A475-4568-ABEA-840676941943}" type="pres">
      <dgm:prSet presAssocID="{1AFD73CD-2595-4055-9E6E-88251007320E}" presName="level2Shape" presStyleLbl="node4" presStyleIdx="0" presStyleCnt="16"/>
      <dgm:spPr/>
    </dgm:pt>
    <dgm:pt modelId="{ECAE1DFE-CEF8-4A2C-9500-880035283A59}" type="pres">
      <dgm:prSet presAssocID="{1AFD73CD-2595-4055-9E6E-88251007320E}" presName="hierChild3" presStyleCnt="0"/>
      <dgm:spPr/>
    </dgm:pt>
    <dgm:pt modelId="{C956C439-869F-4D05-BA51-F8C7F00E46F0}" type="pres">
      <dgm:prSet presAssocID="{1A0BE78B-30CF-4D10-ACD6-BF2A71DFE678}" presName="Name25" presStyleLbl="parChTrans1D4" presStyleIdx="1" presStyleCnt="16"/>
      <dgm:spPr/>
    </dgm:pt>
    <dgm:pt modelId="{839F169C-2AB9-46D3-9838-7A8129B8C6FE}" type="pres">
      <dgm:prSet presAssocID="{1A0BE78B-30CF-4D10-ACD6-BF2A71DFE678}" presName="connTx" presStyleLbl="parChTrans1D4" presStyleIdx="1" presStyleCnt="16"/>
      <dgm:spPr/>
    </dgm:pt>
    <dgm:pt modelId="{5757986E-8EC3-43B6-97AC-6BDB80FDE707}" type="pres">
      <dgm:prSet presAssocID="{169B2083-1B42-4C90-A68C-4EC884D0F44E}" presName="Name30" presStyleCnt="0"/>
      <dgm:spPr/>
    </dgm:pt>
    <dgm:pt modelId="{3ED38AF9-67B6-4ED2-9235-5A732C68ED1E}" type="pres">
      <dgm:prSet presAssocID="{169B2083-1B42-4C90-A68C-4EC884D0F44E}" presName="level2Shape" presStyleLbl="node4" presStyleIdx="1" presStyleCnt="16"/>
      <dgm:spPr/>
    </dgm:pt>
    <dgm:pt modelId="{E31D732C-B950-44AA-A828-E17A809C93A5}" type="pres">
      <dgm:prSet presAssocID="{169B2083-1B42-4C90-A68C-4EC884D0F44E}" presName="hierChild3" presStyleCnt="0"/>
      <dgm:spPr/>
    </dgm:pt>
    <dgm:pt modelId="{EB2E7E0B-8091-4AB8-BF74-35B169B7C3EC}" type="pres">
      <dgm:prSet presAssocID="{70844967-9B6F-4F24-BD3A-F5E0FC164877}" presName="Name25" presStyleLbl="parChTrans1D3" presStyleIdx="5" presStyleCnt="16"/>
      <dgm:spPr/>
    </dgm:pt>
    <dgm:pt modelId="{66444C42-E5B3-4132-B13E-6BC5C2897D71}" type="pres">
      <dgm:prSet presAssocID="{70844967-9B6F-4F24-BD3A-F5E0FC164877}" presName="connTx" presStyleLbl="parChTrans1D3" presStyleIdx="5" presStyleCnt="16"/>
      <dgm:spPr/>
    </dgm:pt>
    <dgm:pt modelId="{F7D3D6C9-02F1-4232-B1FE-10064381AA04}" type="pres">
      <dgm:prSet presAssocID="{606E53CA-078B-4D15-B9B3-882A52925A32}" presName="Name30" presStyleCnt="0"/>
      <dgm:spPr/>
    </dgm:pt>
    <dgm:pt modelId="{5B828E59-ADD9-4E0C-AEE0-EDBF6D58A211}" type="pres">
      <dgm:prSet presAssocID="{606E53CA-078B-4D15-B9B3-882A52925A32}" presName="level2Shape" presStyleLbl="node3" presStyleIdx="5" presStyleCnt="16"/>
      <dgm:spPr/>
    </dgm:pt>
    <dgm:pt modelId="{4BEF806E-B999-4356-9429-AC6B1C5056E8}" type="pres">
      <dgm:prSet presAssocID="{606E53CA-078B-4D15-B9B3-882A52925A32}" presName="hierChild3" presStyleCnt="0"/>
      <dgm:spPr/>
    </dgm:pt>
    <dgm:pt modelId="{15BA56DA-BC7B-4C32-9B10-17F1DFD089F1}" type="pres">
      <dgm:prSet presAssocID="{2AB2D056-3C29-40E9-95BE-30242F5057D0}" presName="Name25" presStyleLbl="parChTrans1D4" presStyleIdx="2" presStyleCnt="16"/>
      <dgm:spPr/>
    </dgm:pt>
    <dgm:pt modelId="{F8819787-22BC-486C-A0AA-46FB93AEE2FC}" type="pres">
      <dgm:prSet presAssocID="{2AB2D056-3C29-40E9-95BE-30242F5057D0}" presName="connTx" presStyleLbl="parChTrans1D4" presStyleIdx="2" presStyleCnt="16"/>
      <dgm:spPr/>
    </dgm:pt>
    <dgm:pt modelId="{AE49C5F1-A86C-41AC-90B3-B4547E06DEF1}" type="pres">
      <dgm:prSet presAssocID="{AD66C17B-9647-40CD-BF6A-D2E18B44B165}" presName="Name30" presStyleCnt="0"/>
      <dgm:spPr/>
    </dgm:pt>
    <dgm:pt modelId="{52625A13-5F24-4E9E-8BB9-33F04F66C229}" type="pres">
      <dgm:prSet presAssocID="{AD66C17B-9647-40CD-BF6A-D2E18B44B165}" presName="level2Shape" presStyleLbl="node4" presStyleIdx="2" presStyleCnt="16"/>
      <dgm:spPr/>
    </dgm:pt>
    <dgm:pt modelId="{794F311A-5DA5-4A73-80D3-7569D65D6B8A}" type="pres">
      <dgm:prSet presAssocID="{AD66C17B-9647-40CD-BF6A-D2E18B44B165}" presName="hierChild3" presStyleCnt="0"/>
      <dgm:spPr/>
    </dgm:pt>
    <dgm:pt modelId="{DD4A90BE-29C9-41FB-8CA7-720D91EF069D}" type="pres">
      <dgm:prSet presAssocID="{5C2530D8-13B3-47D6-994B-726E93D17F64}" presName="Name25" presStyleLbl="parChTrans1D4" presStyleIdx="3" presStyleCnt="16"/>
      <dgm:spPr/>
    </dgm:pt>
    <dgm:pt modelId="{99653B55-C4A1-43E0-B60B-551D1E43DF4E}" type="pres">
      <dgm:prSet presAssocID="{5C2530D8-13B3-47D6-994B-726E93D17F64}" presName="connTx" presStyleLbl="parChTrans1D4" presStyleIdx="3" presStyleCnt="16"/>
      <dgm:spPr/>
    </dgm:pt>
    <dgm:pt modelId="{C035E397-9698-4A3C-AD72-BEAD0D3C2A23}" type="pres">
      <dgm:prSet presAssocID="{7DDE5C44-48B7-4709-BD9B-65CBB8A368B6}" presName="Name30" presStyleCnt="0"/>
      <dgm:spPr/>
    </dgm:pt>
    <dgm:pt modelId="{6BD6F249-9817-4392-A4E4-9BADBE21CD58}" type="pres">
      <dgm:prSet presAssocID="{7DDE5C44-48B7-4709-BD9B-65CBB8A368B6}" presName="level2Shape" presStyleLbl="node4" presStyleIdx="3" presStyleCnt="16"/>
      <dgm:spPr/>
    </dgm:pt>
    <dgm:pt modelId="{20250BD5-EA3E-4B4E-8528-566732B293DD}" type="pres">
      <dgm:prSet presAssocID="{7DDE5C44-48B7-4709-BD9B-65CBB8A368B6}" presName="hierChild3" presStyleCnt="0"/>
      <dgm:spPr/>
    </dgm:pt>
    <dgm:pt modelId="{A164A342-0A5C-4335-9EC8-EDC60234A696}" type="pres">
      <dgm:prSet presAssocID="{13268EDF-5E97-458A-BF28-BC267508746F}" presName="Name25" presStyleLbl="parChTrans1D3" presStyleIdx="6" presStyleCnt="16"/>
      <dgm:spPr/>
    </dgm:pt>
    <dgm:pt modelId="{9134CF25-7DCC-46EF-89C4-059AAC0C7B73}" type="pres">
      <dgm:prSet presAssocID="{13268EDF-5E97-458A-BF28-BC267508746F}" presName="connTx" presStyleLbl="parChTrans1D3" presStyleIdx="6" presStyleCnt="16"/>
      <dgm:spPr/>
    </dgm:pt>
    <dgm:pt modelId="{9DBA30FD-1599-4216-926D-E9D06EC33387}" type="pres">
      <dgm:prSet presAssocID="{7E76B2F2-096E-4AFD-BA3D-0FAB5A3775F8}" presName="Name30" presStyleCnt="0"/>
      <dgm:spPr/>
    </dgm:pt>
    <dgm:pt modelId="{EBA47F81-2FED-4703-A764-110BD9B61DC5}" type="pres">
      <dgm:prSet presAssocID="{7E76B2F2-096E-4AFD-BA3D-0FAB5A3775F8}" presName="level2Shape" presStyleLbl="node3" presStyleIdx="6" presStyleCnt="16"/>
      <dgm:spPr/>
    </dgm:pt>
    <dgm:pt modelId="{149F3C44-4D70-446C-87C2-888C8453EE5F}" type="pres">
      <dgm:prSet presAssocID="{7E76B2F2-096E-4AFD-BA3D-0FAB5A3775F8}" presName="hierChild3" presStyleCnt="0"/>
      <dgm:spPr/>
    </dgm:pt>
    <dgm:pt modelId="{3B6B9C09-226B-449B-A3FD-14176FB1DF50}" type="pres">
      <dgm:prSet presAssocID="{4821D772-7B3A-4BE1-B572-1D1C34730FD3}" presName="Name25" presStyleLbl="parChTrans1D4" presStyleIdx="4" presStyleCnt="16"/>
      <dgm:spPr/>
    </dgm:pt>
    <dgm:pt modelId="{EBAC15A4-6DF5-4B73-A564-E34A37FCD6F5}" type="pres">
      <dgm:prSet presAssocID="{4821D772-7B3A-4BE1-B572-1D1C34730FD3}" presName="connTx" presStyleLbl="parChTrans1D4" presStyleIdx="4" presStyleCnt="16"/>
      <dgm:spPr/>
    </dgm:pt>
    <dgm:pt modelId="{E4029461-464A-4CB1-92CC-5DB4D10CB08A}" type="pres">
      <dgm:prSet presAssocID="{CE35181B-ED6A-47C7-96A7-269136A9CE3B}" presName="Name30" presStyleCnt="0"/>
      <dgm:spPr/>
    </dgm:pt>
    <dgm:pt modelId="{40F6CC06-E5C0-4B47-A8D0-2848520E6F22}" type="pres">
      <dgm:prSet presAssocID="{CE35181B-ED6A-47C7-96A7-269136A9CE3B}" presName="level2Shape" presStyleLbl="node4" presStyleIdx="4" presStyleCnt="16"/>
      <dgm:spPr/>
    </dgm:pt>
    <dgm:pt modelId="{07A45A92-03DD-4096-8355-D3E3B9C2535D}" type="pres">
      <dgm:prSet presAssocID="{CE35181B-ED6A-47C7-96A7-269136A9CE3B}" presName="hierChild3" presStyleCnt="0"/>
      <dgm:spPr/>
    </dgm:pt>
    <dgm:pt modelId="{0272C122-1F66-494B-A848-444FC1CA0E6A}" type="pres">
      <dgm:prSet presAssocID="{681C8D99-5224-43F6-AFB2-A31664DE09E0}" presName="Name25" presStyleLbl="parChTrans1D4" presStyleIdx="5" presStyleCnt="16"/>
      <dgm:spPr/>
    </dgm:pt>
    <dgm:pt modelId="{85D6AA19-09AB-45C3-97E8-0BFBB5440052}" type="pres">
      <dgm:prSet presAssocID="{681C8D99-5224-43F6-AFB2-A31664DE09E0}" presName="connTx" presStyleLbl="parChTrans1D4" presStyleIdx="5" presStyleCnt="16"/>
      <dgm:spPr/>
    </dgm:pt>
    <dgm:pt modelId="{2AABF950-8330-43DA-8A84-DD15619FF0B5}" type="pres">
      <dgm:prSet presAssocID="{1E8883D0-F474-43EF-9300-57980741AB5B}" presName="Name30" presStyleCnt="0"/>
      <dgm:spPr/>
    </dgm:pt>
    <dgm:pt modelId="{243AFD99-83BB-48A5-9809-E322923CB653}" type="pres">
      <dgm:prSet presAssocID="{1E8883D0-F474-43EF-9300-57980741AB5B}" presName="level2Shape" presStyleLbl="node4" presStyleIdx="5" presStyleCnt="16"/>
      <dgm:spPr/>
    </dgm:pt>
    <dgm:pt modelId="{AD71DE0C-BE81-47DF-9AC6-70EA03FD68CF}" type="pres">
      <dgm:prSet presAssocID="{1E8883D0-F474-43EF-9300-57980741AB5B}" presName="hierChild3" presStyleCnt="0"/>
      <dgm:spPr/>
    </dgm:pt>
    <dgm:pt modelId="{226F3650-98D2-4C9D-9542-BDA4B2097C59}" type="pres">
      <dgm:prSet presAssocID="{C3ECE0D4-9082-4B4E-8DB9-399F84DF0502}" presName="Name25" presStyleLbl="parChTrans1D3" presStyleIdx="7" presStyleCnt="16"/>
      <dgm:spPr/>
    </dgm:pt>
    <dgm:pt modelId="{B1C31646-581A-4463-9717-F3969113F7B2}" type="pres">
      <dgm:prSet presAssocID="{C3ECE0D4-9082-4B4E-8DB9-399F84DF0502}" presName="connTx" presStyleLbl="parChTrans1D3" presStyleIdx="7" presStyleCnt="16"/>
      <dgm:spPr/>
    </dgm:pt>
    <dgm:pt modelId="{9AAFC76B-3E01-4525-B954-8ADB43717CD0}" type="pres">
      <dgm:prSet presAssocID="{842BDE47-323E-47C8-9DE3-BF3D065033FF}" presName="Name30" presStyleCnt="0"/>
      <dgm:spPr/>
    </dgm:pt>
    <dgm:pt modelId="{0E066940-B211-4D9E-AF41-88C96EDA94BD}" type="pres">
      <dgm:prSet presAssocID="{842BDE47-323E-47C8-9DE3-BF3D065033FF}" presName="level2Shape" presStyleLbl="node3" presStyleIdx="7" presStyleCnt="16"/>
      <dgm:spPr/>
    </dgm:pt>
    <dgm:pt modelId="{E5732331-1C79-42A3-8CAB-2678129F7A8C}" type="pres">
      <dgm:prSet presAssocID="{842BDE47-323E-47C8-9DE3-BF3D065033FF}" presName="hierChild3" presStyleCnt="0"/>
      <dgm:spPr/>
    </dgm:pt>
    <dgm:pt modelId="{0ADBA5F0-2E27-46FC-9901-8E4115C41BBD}" type="pres">
      <dgm:prSet presAssocID="{E21846FE-4FA4-4110-9C23-237E6E498F90}" presName="Name25" presStyleLbl="parChTrans1D4" presStyleIdx="6" presStyleCnt="16"/>
      <dgm:spPr/>
    </dgm:pt>
    <dgm:pt modelId="{91B3504B-268D-461B-9188-D51370BDDBD4}" type="pres">
      <dgm:prSet presAssocID="{E21846FE-4FA4-4110-9C23-237E6E498F90}" presName="connTx" presStyleLbl="parChTrans1D4" presStyleIdx="6" presStyleCnt="16"/>
      <dgm:spPr/>
    </dgm:pt>
    <dgm:pt modelId="{ECB787F8-2946-482B-9570-11E86E471CC1}" type="pres">
      <dgm:prSet presAssocID="{367CF149-1CE0-49B2-B21B-6DB297868342}" presName="Name30" presStyleCnt="0"/>
      <dgm:spPr/>
    </dgm:pt>
    <dgm:pt modelId="{F7B528C2-9E0B-488D-BADF-7801F7B15E0A}" type="pres">
      <dgm:prSet presAssocID="{367CF149-1CE0-49B2-B21B-6DB297868342}" presName="level2Shape" presStyleLbl="node4" presStyleIdx="6" presStyleCnt="16"/>
      <dgm:spPr/>
    </dgm:pt>
    <dgm:pt modelId="{6813759E-D348-4DED-9D6A-ED4401A50612}" type="pres">
      <dgm:prSet presAssocID="{367CF149-1CE0-49B2-B21B-6DB297868342}" presName="hierChild3" presStyleCnt="0"/>
      <dgm:spPr/>
    </dgm:pt>
    <dgm:pt modelId="{48354A08-1009-4357-84FE-92200D57BF68}" type="pres">
      <dgm:prSet presAssocID="{8B9E86A8-BF67-4940-BD2A-DD95C606B317}" presName="Name25" presStyleLbl="parChTrans1D4" presStyleIdx="7" presStyleCnt="16"/>
      <dgm:spPr/>
    </dgm:pt>
    <dgm:pt modelId="{1FE9DD9B-269B-4945-8239-39C676DCB377}" type="pres">
      <dgm:prSet presAssocID="{8B9E86A8-BF67-4940-BD2A-DD95C606B317}" presName="connTx" presStyleLbl="parChTrans1D4" presStyleIdx="7" presStyleCnt="16"/>
      <dgm:spPr/>
    </dgm:pt>
    <dgm:pt modelId="{CF75C7D1-563E-48B4-973F-0ED0427A4C5D}" type="pres">
      <dgm:prSet presAssocID="{453916C0-3DF8-4288-9040-7FB30B73EC96}" presName="Name30" presStyleCnt="0"/>
      <dgm:spPr/>
    </dgm:pt>
    <dgm:pt modelId="{6A3D2B4D-D6C5-44A6-A5E1-FE7E1C52B6DB}" type="pres">
      <dgm:prSet presAssocID="{453916C0-3DF8-4288-9040-7FB30B73EC96}" presName="level2Shape" presStyleLbl="node4" presStyleIdx="7" presStyleCnt="16"/>
      <dgm:spPr/>
    </dgm:pt>
    <dgm:pt modelId="{BEDBCA3F-282C-4D5A-8A61-B4E59B3E8633}" type="pres">
      <dgm:prSet presAssocID="{453916C0-3DF8-4288-9040-7FB30B73EC96}" presName="hierChild3" presStyleCnt="0"/>
      <dgm:spPr/>
    </dgm:pt>
    <dgm:pt modelId="{432555AD-C1A0-4EF7-8EC3-C071B6D860C4}" type="pres">
      <dgm:prSet presAssocID="{2045BE2F-5383-4B88-B041-52BB788B0DC5}" presName="Name25" presStyleLbl="parChTrans1D2" presStyleIdx="6" presStyleCnt="7"/>
      <dgm:spPr/>
    </dgm:pt>
    <dgm:pt modelId="{F5AB0DED-C37F-4467-AF6C-51DB3EA5BE12}" type="pres">
      <dgm:prSet presAssocID="{2045BE2F-5383-4B88-B041-52BB788B0DC5}" presName="connTx" presStyleLbl="parChTrans1D2" presStyleIdx="6" presStyleCnt="7"/>
      <dgm:spPr/>
    </dgm:pt>
    <dgm:pt modelId="{3CFACE81-61A8-4371-A065-09D13330E8B3}" type="pres">
      <dgm:prSet presAssocID="{1BA7A052-EFDA-49F8-9AE7-DEB4255900DF}" presName="Name30" presStyleCnt="0"/>
      <dgm:spPr/>
    </dgm:pt>
    <dgm:pt modelId="{189A8B04-774D-4F18-BBC2-D516932DA981}" type="pres">
      <dgm:prSet presAssocID="{1BA7A052-EFDA-49F8-9AE7-DEB4255900DF}" presName="level2Shape" presStyleLbl="node2" presStyleIdx="6" presStyleCnt="7"/>
      <dgm:spPr/>
    </dgm:pt>
    <dgm:pt modelId="{CA6D5A63-82A3-4721-84FA-0A578662BA45}" type="pres">
      <dgm:prSet presAssocID="{1BA7A052-EFDA-49F8-9AE7-DEB4255900DF}" presName="hierChild3" presStyleCnt="0"/>
      <dgm:spPr/>
    </dgm:pt>
    <dgm:pt modelId="{F8ED9351-7868-4E8A-B4FE-62D687B35CAF}" type="pres">
      <dgm:prSet presAssocID="{429DDC24-9FE3-4FA5-823E-B989914A783C}" presName="Name25" presStyleLbl="parChTrans1D3" presStyleIdx="8" presStyleCnt="16"/>
      <dgm:spPr/>
    </dgm:pt>
    <dgm:pt modelId="{7522EDC0-21F9-4810-BA40-312D63FA52EC}" type="pres">
      <dgm:prSet presAssocID="{429DDC24-9FE3-4FA5-823E-B989914A783C}" presName="connTx" presStyleLbl="parChTrans1D3" presStyleIdx="8" presStyleCnt="16"/>
      <dgm:spPr/>
    </dgm:pt>
    <dgm:pt modelId="{049BE370-E81D-41DA-881A-BD3839DCA9FE}" type="pres">
      <dgm:prSet presAssocID="{55AED18A-A5DC-46E2-ADA9-6CD8DB6178D1}" presName="Name30" presStyleCnt="0"/>
      <dgm:spPr/>
    </dgm:pt>
    <dgm:pt modelId="{E4D0DFAF-28C4-4F63-B243-207ED1DC6009}" type="pres">
      <dgm:prSet presAssocID="{55AED18A-A5DC-46E2-ADA9-6CD8DB6178D1}" presName="level2Shape" presStyleLbl="node3" presStyleIdx="8" presStyleCnt="16"/>
      <dgm:spPr/>
    </dgm:pt>
    <dgm:pt modelId="{7420FD87-25E0-402E-AF6D-8922C931FC50}" type="pres">
      <dgm:prSet presAssocID="{55AED18A-A5DC-46E2-ADA9-6CD8DB6178D1}" presName="hierChild3" presStyleCnt="0"/>
      <dgm:spPr/>
    </dgm:pt>
    <dgm:pt modelId="{55BB0384-31D9-4786-BBEC-F1F793A7EA4B}" type="pres">
      <dgm:prSet presAssocID="{FF0C2511-CE27-4C56-93B4-A669B167A461}" presName="Name25" presStyleLbl="parChTrans1D3" presStyleIdx="9" presStyleCnt="16"/>
      <dgm:spPr/>
    </dgm:pt>
    <dgm:pt modelId="{39539993-77D7-4627-B8F3-FCC2B367A9A5}" type="pres">
      <dgm:prSet presAssocID="{FF0C2511-CE27-4C56-93B4-A669B167A461}" presName="connTx" presStyleLbl="parChTrans1D3" presStyleIdx="9" presStyleCnt="16"/>
      <dgm:spPr/>
    </dgm:pt>
    <dgm:pt modelId="{1C2778E5-E440-40E0-A6ED-93337C210080}" type="pres">
      <dgm:prSet presAssocID="{022D7605-3FE6-4938-96A0-B0AC73A9877F}" presName="Name30" presStyleCnt="0"/>
      <dgm:spPr/>
    </dgm:pt>
    <dgm:pt modelId="{2B1623E1-FE22-4FAB-9E71-C0A646F8863D}" type="pres">
      <dgm:prSet presAssocID="{022D7605-3FE6-4938-96A0-B0AC73A9877F}" presName="level2Shape" presStyleLbl="node3" presStyleIdx="9" presStyleCnt="16"/>
      <dgm:spPr/>
    </dgm:pt>
    <dgm:pt modelId="{8F1A37E9-F501-43A6-8F29-CDE3840132D7}" type="pres">
      <dgm:prSet presAssocID="{022D7605-3FE6-4938-96A0-B0AC73A9877F}" presName="hierChild3" presStyleCnt="0"/>
      <dgm:spPr/>
    </dgm:pt>
    <dgm:pt modelId="{177292D1-E5A5-4901-A27B-1B38E5F1EDFB}" type="pres">
      <dgm:prSet presAssocID="{EC197353-A9D6-4D7A-96F7-5E1D7EAF65D3}" presName="Name25" presStyleLbl="parChTrans1D3" presStyleIdx="10" presStyleCnt="16"/>
      <dgm:spPr/>
    </dgm:pt>
    <dgm:pt modelId="{A97B6CA9-A7D0-4AC6-A35F-10CB7C7D32B6}" type="pres">
      <dgm:prSet presAssocID="{EC197353-A9D6-4D7A-96F7-5E1D7EAF65D3}" presName="connTx" presStyleLbl="parChTrans1D3" presStyleIdx="10" presStyleCnt="16"/>
      <dgm:spPr/>
    </dgm:pt>
    <dgm:pt modelId="{7E039F19-05F6-45F0-9969-16B598386117}" type="pres">
      <dgm:prSet presAssocID="{52B07C30-9065-431A-8814-B2900BB73D6D}" presName="Name30" presStyleCnt="0"/>
      <dgm:spPr/>
    </dgm:pt>
    <dgm:pt modelId="{076BAAD3-D1EF-48A3-9A1B-09EEF122203A}" type="pres">
      <dgm:prSet presAssocID="{52B07C30-9065-431A-8814-B2900BB73D6D}" presName="level2Shape" presStyleLbl="node3" presStyleIdx="10" presStyleCnt="16"/>
      <dgm:spPr/>
    </dgm:pt>
    <dgm:pt modelId="{49BA658D-E642-4B7C-B289-EA6CA4D165F0}" type="pres">
      <dgm:prSet presAssocID="{52B07C30-9065-431A-8814-B2900BB73D6D}" presName="hierChild3" presStyleCnt="0"/>
      <dgm:spPr/>
    </dgm:pt>
    <dgm:pt modelId="{C47B4F43-AAA4-4854-B5A9-2AD4B14EF2C9}" type="pres">
      <dgm:prSet presAssocID="{D53D68AF-EC5D-4950-AAF3-ABDB9A95C1DD}" presName="Name25" presStyleLbl="parChTrans1D3" presStyleIdx="11" presStyleCnt="16"/>
      <dgm:spPr/>
    </dgm:pt>
    <dgm:pt modelId="{9CE688DC-5E22-4C27-ABFB-872A1D601B5A}" type="pres">
      <dgm:prSet presAssocID="{D53D68AF-EC5D-4950-AAF3-ABDB9A95C1DD}" presName="connTx" presStyleLbl="parChTrans1D3" presStyleIdx="11" presStyleCnt="16"/>
      <dgm:spPr/>
    </dgm:pt>
    <dgm:pt modelId="{56E7B774-581E-4CF2-A07A-7BFE32A8E712}" type="pres">
      <dgm:prSet presAssocID="{8C25C44F-ECFE-4719-861D-6CF9E8FD221D}" presName="Name30" presStyleCnt="0"/>
      <dgm:spPr/>
    </dgm:pt>
    <dgm:pt modelId="{61D89CD1-5CA5-476B-9BB5-BDC13CE60DAE}" type="pres">
      <dgm:prSet presAssocID="{8C25C44F-ECFE-4719-861D-6CF9E8FD221D}" presName="level2Shape" presStyleLbl="node3" presStyleIdx="11" presStyleCnt="16"/>
      <dgm:spPr/>
    </dgm:pt>
    <dgm:pt modelId="{DECA30C9-AAD4-49F9-AC17-14ADC3E2259B}" type="pres">
      <dgm:prSet presAssocID="{8C25C44F-ECFE-4719-861D-6CF9E8FD221D}" presName="hierChild3" presStyleCnt="0"/>
      <dgm:spPr/>
    </dgm:pt>
    <dgm:pt modelId="{0FAA4E50-7AAD-49BD-A367-E0AE7C358B67}" type="pres">
      <dgm:prSet presAssocID="{25E20137-CD18-4DE0-82A7-44F2CEC7C457}" presName="Name25" presStyleLbl="parChTrans1D3" presStyleIdx="12" presStyleCnt="16"/>
      <dgm:spPr/>
    </dgm:pt>
    <dgm:pt modelId="{578EC92D-97FE-4A72-A4E4-AA723891FC5F}" type="pres">
      <dgm:prSet presAssocID="{25E20137-CD18-4DE0-82A7-44F2CEC7C457}" presName="connTx" presStyleLbl="parChTrans1D3" presStyleIdx="12" presStyleCnt="16"/>
      <dgm:spPr/>
    </dgm:pt>
    <dgm:pt modelId="{5D5EC719-30C8-4B9A-A497-2726814F14F5}" type="pres">
      <dgm:prSet presAssocID="{0AA7AB28-8008-4448-9741-2BD4BFB65ACD}" presName="Name30" presStyleCnt="0"/>
      <dgm:spPr/>
    </dgm:pt>
    <dgm:pt modelId="{2A80DC6C-64B6-4D47-8DCB-1C41AFC828AF}" type="pres">
      <dgm:prSet presAssocID="{0AA7AB28-8008-4448-9741-2BD4BFB65ACD}" presName="level2Shape" presStyleLbl="node3" presStyleIdx="12" presStyleCnt="16"/>
      <dgm:spPr/>
    </dgm:pt>
    <dgm:pt modelId="{95237341-C924-47F8-AB38-AC2EDB9A3EF8}" type="pres">
      <dgm:prSet presAssocID="{0AA7AB28-8008-4448-9741-2BD4BFB65ACD}" presName="hierChild3" presStyleCnt="0"/>
      <dgm:spPr/>
    </dgm:pt>
    <dgm:pt modelId="{A756F4DD-F06A-4A20-8949-D5BA7875A51F}" type="pres">
      <dgm:prSet presAssocID="{8E8289A5-6DA2-4C22-818E-2BFBB720A7A1}" presName="Name25" presStyleLbl="parChTrans1D4" presStyleIdx="8" presStyleCnt="16"/>
      <dgm:spPr/>
    </dgm:pt>
    <dgm:pt modelId="{99575569-06C9-4606-958A-3519115DDB54}" type="pres">
      <dgm:prSet presAssocID="{8E8289A5-6DA2-4C22-818E-2BFBB720A7A1}" presName="connTx" presStyleLbl="parChTrans1D4" presStyleIdx="8" presStyleCnt="16"/>
      <dgm:spPr/>
    </dgm:pt>
    <dgm:pt modelId="{E115BAAD-6079-421A-BA6D-93D1178183A2}" type="pres">
      <dgm:prSet presAssocID="{1B2EA9BA-28A1-4BA4-9455-797C910F0F4D}" presName="Name30" presStyleCnt="0"/>
      <dgm:spPr/>
    </dgm:pt>
    <dgm:pt modelId="{A3D44A81-DA32-41B2-B8A8-6A9F6D0B362D}" type="pres">
      <dgm:prSet presAssocID="{1B2EA9BA-28A1-4BA4-9455-797C910F0F4D}" presName="level2Shape" presStyleLbl="node4" presStyleIdx="8" presStyleCnt="16"/>
      <dgm:spPr/>
    </dgm:pt>
    <dgm:pt modelId="{C25B6664-5DD5-4727-9229-0CC637111E2B}" type="pres">
      <dgm:prSet presAssocID="{1B2EA9BA-28A1-4BA4-9455-797C910F0F4D}" presName="hierChild3" presStyleCnt="0"/>
      <dgm:spPr/>
    </dgm:pt>
    <dgm:pt modelId="{DBE31011-F359-41E6-A4D3-DBA4947A1E93}" type="pres">
      <dgm:prSet presAssocID="{4BF501CF-EDE9-4C29-B023-2675A94CF05E}" presName="Name25" presStyleLbl="parChTrans1D4" presStyleIdx="9" presStyleCnt="16"/>
      <dgm:spPr/>
    </dgm:pt>
    <dgm:pt modelId="{C3BA57B9-65D3-4E28-805C-B5CAF8545685}" type="pres">
      <dgm:prSet presAssocID="{4BF501CF-EDE9-4C29-B023-2675A94CF05E}" presName="connTx" presStyleLbl="parChTrans1D4" presStyleIdx="9" presStyleCnt="16"/>
      <dgm:spPr/>
    </dgm:pt>
    <dgm:pt modelId="{36E165F6-C2C1-4F9B-B062-98772836448B}" type="pres">
      <dgm:prSet presAssocID="{D331A601-994F-409B-B288-4913F796E18E}" presName="Name30" presStyleCnt="0"/>
      <dgm:spPr/>
    </dgm:pt>
    <dgm:pt modelId="{0B2A4929-7768-44C5-AE8F-5EB370FE7266}" type="pres">
      <dgm:prSet presAssocID="{D331A601-994F-409B-B288-4913F796E18E}" presName="level2Shape" presStyleLbl="node4" presStyleIdx="9" presStyleCnt="16"/>
      <dgm:spPr/>
    </dgm:pt>
    <dgm:pt modelId="{0960273C-D9D9-49F7-AF29-A17CF718E75F}" type="pres">
      <dgm:prSet presAssocID="{D331A601-994F-409B-B288-4913F796E18E}" presName="hierChild3" presStyleCnt="0"/>
      <dgm:spPr/>
    </dgm:pt>
    <dgm:pt modelId="{91800CC8-BC09-4121-AED8-A12A29B43611}" type="pres">
      <dgm:prSet presAssocID="{AAB0D207-CE45-4B1B-A642-B7F6BFD1E832}" presName="Name25" presStyleLbl="parChTrans1D3" presStyleIdx="13" presStyleCnt="16"/>
      <dgm:spPr/>
    </dgm:pt>
    <dgm:pt modelId="{FC514165-8904-47BE-9AF3-EB82FA1A97BB}" type="pres">
      <dgm:prSet presAssocID="{AAB0D207-CE45-4B1B-A642-B7F6BFD1E832}" presName="connTx" presStyleLbl="parChTrans1D3" presStyleIdx="13" presStyleCnt="16"/>
      <dgm:spPr/>
    </dgm:pt>
    <dgm:pt modelId="{7CE1E1EC-F6BD-42F9-8C82-0D114B14DE66}" type="pres">
      <dgm:prSet presAssocID="{E1A8CD0E-F028-4DA4-9B32-CEF51DF56F40}" presName="Name30" presStyleCnt="0"/>
      <dgm:spPr/>
    </dgm:pt>
    <dgm:pt modelId="{C41D7F63-16DE-40DE-B600-22C9AD86CF2C}" type="pres">
      <dgm:prSet presAssocID="{E1A8CD0E-F028-4DA4-9B32-CEF51DF56F40}" presName="level2Shape" presStyleLbl="node3" presStyleIdx="13" presStyleCnt="16"/>
      <dgm:spPr/>
    </dgm:pt>
    <dgm:pt modelId="{88FD3AA1-6E83-4012-A25A-A42F20ADE60B}" type="pres">
      <dgm:prSet presAssocID="{E1A8CD0E-F028-4DA4-9B32-CEF51DF56F40}" presName="hierChild3" presStyleCnt="0"/>
      <dgm:spPr/>
    </dgm:pt>
    <dgm:pt modelId="{E2634F67-D982-4743-A6F6-385978B1169E}" type="pres">
      <dgm:prSet presAssocID="{B736E906-D871-401A-BD63-0BEFA3BFFC07}" presName="Name25" presStyleLbl="parChTrans1D4" presStyleIdx="10" presStyleCnt="16"/>
      <dgm:spPr/>
    </dgm:pt>
    <dgm:pt modelId="{A2BE2E4E-8A7B-4B5B-8972-B17D88077E16}" type="pres">
      <dgm:prSet presAssocID="{B736E906-D871-401A-BD63-0BEFA3BFFC07}" presName="connTx" presStyleLbl="parChTrans1D4" presStyleIdx="10" presStyleCnt="16"/>
      <dgm:spPr/>
    </dgm:pt>
    <dgm:pt modelId="{8F5C7986-ED5A-4586-AF6E-6F0DE16C17A1}" type="pres">
      <dgm:prSet presAssocID="{E57627D7-0468-45DD-A2BD-21E846D43977}" presName="Name30" presStyleCnt="0"/>
      <dgm:spPr/>
    </dgm:pt>
    <dgm:pt modelId="{FEAB155D-9384-438F-928D-9A44CB0E986F}" type="pres">
      <dgm:prSet presAssocID="{E57627D7-0468-45DD-A2BD-21E846D43977}" presName="level2Shape" presStyleLbl="node4" presStyleIdx="10" presStyleCnt="16"/>
      <dgm:spPr/>
    </dgm:pt>
    <dgm:pt modelId="{CDEA5D87-2DC6-46FA-9CDD-CCE378AD4B2E}" type="pres">
      <dgm:prSet presAssocID="{E57627D7-0468-45DD-A2BD-21E846D43977}" presName="hierChild3" presStyleCnt="0"/>
      <dgm:spPr/>
    </dgm:pt>
    <dgm:pt modelId="{D08E0743-F8F4-4775-A9CF-EA28F5358B39}" type="pres">
      <dgm:prSet presAssocID="{E474BB69-82C1-4FD5-A526-B92836C1FA3E}" presName="Name25" presStyleLbl="parChTrans1D4" presStyleIdx="11" presStyleCnt="16"/>
      <dgm:spPr/>
    </dgm:pt>
    <dgm:pt modelId="{2628FF17-02CC-4284-B919-515D53EE7A1B}" type="pres">
      <dgm:prSet presAssocID="{E474BB69-82C1-4FD5-A526-B92836C1FA3E}" presName="connTx" presStyleLbl="parChTrans1D4" presStyleIdx="11" presStyleCnt="16"/>
      <dgm:spPr/>
    </dgm:pt>
    <dgm:pt modelId="{AA15A25B-5BD5-4FB7-8AD1-DC1E4A6ED6C5}" type="pres">
      <dgm:prSet presAssocID="{5F83D154-590A-4CFC-A949-B0FE0FE380F3}" presName="Name30" presStyleCnt="0"/>
      <dgm:spPr/>
    </dgm:pt>
    <dgm:pt modelId="{8B0604E9-B8C4-482B-BB2C-B2597BA5FF3D}" type="pres">
      <dgm:prSet presAssocID="{5F83D154-590A-4CFC-A949-B0FE0FE380F3}" presName="level2Shape" presStyleLbl="node4" presStyleIdx="11" presStyleCnt="16"/>
      <dgm:spPr/>
    </dgm:pt>
    <dgm:pt modelId="{51EEDF84-03D1-4167-8A8C-20596D279907}" type="pres">
      <dgm:prSet presAssocID="{5F83D154-590A-4CFC-A949-B0FE0FE380F3}" presName="hierChild3" presStyleCnt="0"/>
      <dgm:spPr/>
    </dgm:pt>
    <dgm:pt modelId="{4A51425C-D0CA-4F92-AA01-4CBFC199647D}" type="pres">
      <dgm:prSet presAssocID="{BF0B8F38-13DA-4B13-A915-013832093F42}" presName="Name25" presStyleLbl="parChTrans1D3" presStyleIdx="14" presStyleCnt="16"/>
      <dgm:spPr/>
    </dgm:pt>
    <dgm:pt modelId="{D95BACA8-A292-4998-8960-0BDA56F66BF9}" type="pres">
      <dgm:prSet presAssocID="{BF0B8F38-13DA-4B13-A915-013832093F42}" presName="connTx" presStyleLbl="parChTrans1D3" presStyleIdx="14" presStyleCnt="16"/>
      <dgm:spPr/>
    </dgm:pt>
    <dgm:pt modelId="{C01BB179-1E0F-4253-82B7-1B3BAA20FA97}" type="pres">
      <dgm:prSet presAssocID="{2E1AEEA4-3FC7-4BA3-9AC9-915DD4EF55D5}" presName="Name30" presStyleCnt="0"/>
      <dgm:spPr/>
    </dgm:pt>
    <dgm:pt modelId="{07E929A9-64A8-46C9-B6F0-1D99820283BC}" type="pres">
      <dgm:prSet presAssocID="{2E1AEEA4-3FC7-4BA3-9AC9-915DD4EF55D5}" presName="level2Shape" presStyleLbl="node3" presStyleIdx="14" presStyleCnt="16"/>
      <dgm:spPr/>
    </dgm:pt>
    <dgm:pt modelId="{1640BD1F-EDDD-4895-8C84-C832C879C485}" type="pres">
      <dgm:prSet presAssocID="{2E1AEEA4-3FC7-4BA3-9AC9-915DD4EF55D5}" presName="hierChild3" presStyleCnt="0"/>
      <dgm:spPr/>
    </dgm:pt>
    <dgm:pt modelId="{60E8CCA6-F8DF-412B-A428-11E33EF4EDA4}" type="pres">
      <dgm:prSet presAssocID="{6A98BF38-F472-48F5-ADB2-F394E6AF3E4E}" presName="Name25" presStyleLbl="parChTrans1D4" presStyleIdx="12" presStyleCnt="16"/>
      <dgm:spPr/>
    </dgm:pt>
    <dgm:pt modelId="{786F39D2-685C-4C5D-9F35-33C9514AECA0}" type="pres">
      <dgm:prSet presAssocID="{6A98BF38-F472-48F5-ADB2-F394E6AF3E4E}" presName="connTx" presStyleLbl="parChTrans1D4" presStyleIdx="12" presStyleCnt="16"/>
      <dgm:spPr/>
    </dgm:pt>
    <dgm:pt modelId="{4497976E-77E3-47C9-BA4C-38B8DC352B3C}" type="pres">
      <dgm:prSet presAssocID="{112C013C-5900-47C6-B2C1-65BA720C4C7E}" presName="Name30" presStyleCnt="0"/>
      <dgm:spPr/>
    </dgm:pt>
    <dgm:pt modelId="{5176DF5E-7944-465C-B0E2-DA80E9D791EA}" type="pres">
      <dgm:prSet presAssocID="{112C013C-5900-47C6-B2C1-65BA720C4C7E}" presName="level2Shape" presStyleLbl="node4" presStyleIdx="12" presStyleCnt="16"/>
      <dgm:spPr/>
    </dgm:pt>
    <dgm:pt modelId="{5B564B6F-A41E-40B9-8E28-2D33E0EDE5CE}" type="pres">
      <dgm:prSet presAssocID="{112C013C-5900-47C6-B2C1-65BA720C4C7E}" presName="hierChild3" presStyleCnt="0"/>
      <dgm:spPr/>
    </dgm:pt>
    <dgm:pt modelId="{AC447E21-872E-4466-A9B2-2DBCAD7F75CA}" type="pres">
      <dgm:prSet presAssocID="{72AE1088-C9FF-4F9A-97D5-BA533DC316DD}" presName="Name25" presStyleLbl="parChTrans1D4" presStyleIdx="13" presStyleCnt="16"/>
      <dgm:spPr/>
    </dgm:pt>
    <dgm:pt modelId="{A2D370EB-5158-4548-B1A7-F1E600C51BAC}" type="pres">
      <dgm:prSet presAssocID="{72AE1088-C9FF-4F9A-97D5-BA533DC316DD}" presName="connTx" presStyleLbl="parChTrans1D4" presStyleIdx="13" presStyleCnt="16"/>
      <dgm:spPr/>
    </dgm:pt>
    <dgm:pt modelId="{922B20E3-0696-4027-901D-21699A8FC90D}" type="pres">
      <dgm:prSet presAssocID="{5CF0580C-D31D-4F50-95B0-F5EB34C2CD67}" presName="Name30" presStyleCnt="0"/>
      <dgm:spPr/>
    </dgm:pt>
    <dgm:pt modelId="{BFB46B42-4291-42A4-B5C8-943A02DE8765}" type="pres">
      <dgm:prSet presAssocID="{5CF0580C-D31D-4F50-95B0-F5EB34C2CD67}" presName="level2Shape" presStyleLbl="node4" presStyleIdx="13" presStyleCnt="16"/>
      <dgm:spPr/>
    </dgm:pt>
    <dgm:pt modelId="{AB2393FF-5306-42CA-B1B6-4389CD713F3A}" type="pres">
      <dgm:prSet presAssocID="{5CF0580C-D31D-4F50-95B0-F5EB34C2CD67}" presName="hierChild3" presStyleCnt="0"/>
      <dgm:spPr/>
    </dgm:pt>
    <dgm:pt modelId="{65770D60-A37A-4E0D-9EC8-E8108593C43A}" type="pres">
      <dgm:prSet presAssocID="{A1437EB4-9DD8-4C98-9653-E758A676A3D3}" presName="Name25" presStyleLbl="parChTrans1D3" presStyleIdx="15" presStyleCnt="16"/>
      <dgm:spPr/>
    </dgm:pt>
    <dgm:pt modelId="{0019FA52-98F9-4BC6-A7D3-C204C8335F1C}" type="pres">
      <dgm:prSet presAssocID="{A1437EB4-9DD8-4C98-9653-E758A676A3D3}" presName="connTx" presStyleLbl="parChTrans1D3" presStyleIdx="15" presStyleCnt="16"/>
      <dgm:spPr/>
    </dgm:pt>
    <dgm:pt modelId="{2682FEB2-0D62-4449-B5A3-BA5D0F8CBA6D}" type="pres">
      <dgm:prSet presAssocID="{F43B992F-0F19-4300-BBF4-AEEC88FEBB3F}" presName="Name30" presStyleCnt="0"/>
      <dgm:spPr/>
    </dgm:pt>
    <dgm:pt modelId="{9955202C-16E3-4ADC-A5E1-9483418E23D2}" type="pres">
      <dgm:prSet presAssocID="{F43B992F-0F19-4300-BBF4-AEEC88FEBB3F}" presName="level2Shape" presStyleLbl="node3" presStyleIdx="15" presStyleCnt="16"/>
      <dgm:spPr/>
    </dgm:pt>
    <dgm:pt modelId="{95ED9F30-E4C2-42E2-BC14-0FBD6FF3944B}" type="pres">
      <dgm:prSet presAssocID="{F43B992F-0F19-4300-BBF4-AEEC88FEBB3F}" presName="hierChild3" presStyleCnt="0"/>
      <dgm:spPr/>
    </dgm:pt>
    <dgm:pt modelId="{3BE50DC0-CA41-479F-878E-6D79CABADA78}" type="pres">
      <dgm:prSet presAssocID="{91FAD5C6-C5BD-48A9-870C-C5980989348C}" presName="Name25" presStyleLbl="parChTrans1D4" presStyleIdx="14" presStyleCnt="16"/>
      <dgm:spPr/>
    </dgm:pt>
    <dgm:pt modelId="{F8A14920-0A4C-4C29-836C-316BCB3D82D1}" type="pres">
      <dgm:prSet presAssocID="{91FAD5C6-C5BD-48A9-870C-C5980989348C}" presName="connTx" presStyleLbl="parChTrans1D4" presStyleIdx="14" presStyleCnt="16"/>
      <dgm:spPr/>
    </dgm:pt>
    <dgm:pt modelId="{F130048F-0AD3-4316-8A5E-FD2DC3D930B7}" type="pres">
      <dgm:prSet presAssocID="{7BB48821-29DF-4C2B-B9EB-D7D3A3DAE116}" presName="Name30" presStyleCnt="0"/>
      <dgm:spPr/>
    </dgm:pt>
    <dgm:pt modelId="{D4140889-9FEE-45C9-859B-D92F676B2C87}" type="pres">
      <dgm:prSet presAssocID="{7BB48821-29DF-4C2B-B9EB-D7D3A3DAE116}" presName="level2Shape" presStyleLbl="node4" presStyleIdx="14" presStyleCnt="16"/>
      <dgm:spPr/>
    </dgm:pt>
    <dgm:pt modelId="{04B92F31-BA98-45D3-948A-8E971B1D281E}" type="pres">
      <dgm:prSet presAssocID="{7BB48821-29DF-4C2B-B9EB-D7D3A3DAE116}" presName="hierChild3" presStyleCnt="0"/>
      <dgm:spPr/>
    </dgm:pt>
    <dgm:pt modelId="{2C792BA9-C113-4BF5-9F7A-A0101F9292A8}" type="pres">
      <dgm:prSet presAssocID="{BD0FBA82-E9A6-4FA0-9D5F-650973479F09}" presName="Name25" presStyleLbl="parChTrans1D4" presStyleIdx="15" presStyleCnt="16"/>
      <dgm:spPr/>
    </dgm:pt>
    <dgm:pt modelId="{A0034EDB-1E95-4B66-A1DE-8B4437742BD2}" type="pres">
      <dgm:prSet presAssocID="{BD0FBA82-E9A6-4FA0-9D5F-650973479F09}" presName="connTx" presStyleLbl="parChTrans1D4" presStyleIdx="15" presStyleCnt="16"/>
      <dgm:spPr/>
    </dgm:pt>
    <dgm:pt modelId="{5005BD95-4DA7-4135-A811-5B9B6D3933BE}" type="pres">
      <dgm:prSet presAssocID="{6ABC4827-81CF-4D51-AC5F-CB8397B14D34}" presName="Name30" presStyleCnt="0"/>
      <dgm:spPr/>
    </dgm:pt>
    <dgm:pt modelId="{F3F1710E-8954-43EB-8FD0-95CAF6513FB1}" type="pres">
      <dgm:prSet presAssocID="{6ABC4827-81CF-4D51-AC5F-CB8397B14D34}" presName="level2Shape" presStyleLbl="node4" presStyleIdx="15" presStyleCnt="16"/>
      <dgm:spPr/>
    </dgm:pt>
    <dgm:pt modelId="{12A8AEB3-264A-4669-B5F2-0F3F50A03014}" type="pres">
      <dgm:prSet presAssocID="{6ABC4827-81CF-4D51-AC5F-CB8397B14D34}" presName="hierChild3" presStyleCnt="0"/>
      <dgm:spPr/>
    </dgm:pt>
    <dgm:pt modelId="{E9F09AC5-2E65-4787-BDBB-EC9498673787}" type="pres">
      <dgm:prSet presAssocID="{E62754E3-E55F-41C4-B50F-9E46C7614B85}" presName="bgShapesFlow" presStyleCnt="0"/>
      <dgm:spPr/>
    </dgm:pt>
  </dgm:ptLst>
  <dgm:cxnLst>
    <dgm:cxn modelId="{A72ED103-722D-4E17-A07C-B6C4FA07E0CD}" type="presOf" srcId="{6DF32CAF-7552-4D04-B82A-DA6A6E5834B8}" destId="{430D78C2-F500-40E2-ADD7-D401A4C446E8}" srcOrd="1" destOrd="0" presId="urn:microsoft.com/office/officeart/2005/8/layout/hierarchy5"/>
    <dgm:cxn modelId="{F5673504-4280-4E46-8C44-58229D8972B3}" srcId="{1BA7A052-EFDA-49F8-9AE7-DEB4255900DF}" destId="{2E1AEEA4-3FC7-4BA3-9AC9-915DD4EF55D5}" srcOrd="6" destOrd="0" parTransId="{BF0B8F38-13DA-4B13-A915-013832093F42}" sibTransId="{0A6B0CCB-505E-4BD4-82D7-C487032608F2}"/>
    <dgm:cxn modelId="{5EB4A106-C2D8-4277-B871-3A8C8739B95B}" srcId="{606E53CA-078B-4D15-B9B3-882A52925A32}" destId="{7DDE5C44-48B7-4709-BD9B-65CBB8A368B6}" srcOrd="1" destOrd="0" parTransId="{5C2530D8-13B3-47D6-994B-726E93D17F64}" sibTransId="{9E38F9F7-A201-419E-909F-FD1F1F355D6B}"/>
    <dgm:cxn modelId="{B1D62A07-E557-43AD-B3BE-5FF10A34DDB2}" type="presOf" srcId="{0AA7AB28-8008-4448-9741-2BD4BFB65ACD}" destId="{2A80DC6C-64B6-4D47-8DCB-1C41AFC828AF}" srcOrd="0" destOrd="0" presId="urn:microsoft.com/office/officeart/2005/8/layout/hierarchy5"/>
    <dgm:cxn modelId="{9B0E8607-28B4-43BD-84F7-CE4D25789B2E}" srcId="{1BA7A052-EFDA-49F8-9AE7-DEB4255900DF}" destId="{52B07C30-9065-431A-8814-B2900BB73D6D}" srcOrd="2" destOrd="0" parTransId="{EC197353-A9D6-4D7A-96F7-5E1D7EAF65D3}" sibTransId="{C4D325FC-5D65-4F51-BB0B-106F90D69823}"/>
    <dgm:cxn modelId="{FE4F0B0B-8102-41E8-B181-36B1A5FDEEF5}" type="presOf" srcId="{DECE0797-455C-410A-8026-91C8840EC40D}" destId="{7E228761-B5FE-4789-BD3A-2874203D5739}" srcOrd="1" destOrd="0" presId="urn:microsoft.com/office/officeart/2005/8/layout/hierarchy5"/>
    <dgm:cxn modelId="{27F30C0B-DA7B-4B5F-B6FB-658F10BFC02B}" type="presOf" srcId="{E21846FE-4FA4-4110-9C23-237E6E498F90}" destId="{0ADBA5F0-2E27-46FC-9901-8E4115C41BBD}" srcOrd="0" destOrd="0" presId="urn:microsoft.com/office/officeart/2005/8/layout/hierarchy5"/>
    <dgm:cxn modelId="{AA982C0C-3426-4F81-A076-1174F3211C6A}" type="presOf" srcId="{E21846FE-4FA4-4110-9C23-237E6E498F90}" destId="{91B3504B-268D-461B-9188-D51370BDDBD4}" srcOrd="1" destOrd="0" presId="urn:microsoft.com/office/officeart/2005/8/layout/hierarchy5"/>
    <dgm:cxn modelId="{64AE730F-53E6-480D-90B3-E7175996EB44}" type="presOf" srcId="{AE7BEB4E-3CBF-4C04-AAC3-040E7DC1D184}" destId="{D6C329A0-7B4C-4A34-80E3-443BF7A9E81E}" srcOrd="1" destOrd="0" presId="urn:microsoft.com/office/officeart/2005/8/layout/hierarchy5"/>
    <dgm:cxn modelId="{60ACB210-DF60-4099-9FB7-1E2FF9F64613}" type="presOf" srcId="{842BDE47-323E-47C8-9DE3-BF3D065033FF}" destId="{0E066940-B211-4D9E-AF41-88C96EDA94BD}" srcOrd="0" destOrd="0" presId="urn:microsoft.com/office/officeart/2005/8/layout/hierarchy5"/>
    <dgm:cxn modelId="{C6C53411-FAAC-4782-96B9-21949C7B02AB}" srcId="{F43B992F-0F19-4300-BBF4-AEEC88FEBB3F}" destId="{6ABC4827-81CF-4D51-AC5F-CB8397B14D34}" srcOrd="1" destOrd="0" parTransId="{BD0FBA82-E9A6-4FA0-9D5F-650973479F09}" sibTransId="{60249EB0-2B42-46A9-9610-213A10A7BF1C}"/>
    <dgm:cxn modelId="{EEE41B12-6DD1-4B41-9C7C-6283556D3DA1}" type="presOf" srcId="{F43B992F-0F19-4300-BBF4-AEEC88FEBB3F}" destId="{9955202C-16E3-4ADC-A5E1-9483418E23D2}" srcOrd="0" destOrd="0" presId="urn:microsoft.com/office/officeart/2005/8/layout/hierarchy5"/>
    <dgm:cxn modelId="{19C24013-8CAE-4D6F-A366-8AB958E5F8DD}" type="presOf" srcId="{9D35A055-EDE8-4B7E-9E25-CB8A5CEEE5C3}" destId="{1EB26254-1335-4D7C-AC8F-ECC6CF730452}" srcOrd="0" destOrd="0" presId="urn:microsoft.com/office/officeart/2005/8/layout/hierarchy5"/>
    <dgm:cxn modelId="{532A4513-95AC-4F16-A197-6398040E7128}" type="presOf" srcId="{9D35A055-EDE8-4B7E-9E25-CB8A5CEEE5C3}" destId="{4744C84C-827A-4D50-ACCE-19B987284015}" srcOrd="1" destOrd="0" presId="urn:microsoft.com/office/officeart/2005/8/layout/hierarchy5"/>
    <dgm:cxn modelId="{91DCE114-C7D5-494F-8D26-8D43ABF7E4EE}" type="presOf" srcId="{6ABC4827-81CF-4D51-AC5F-CB8397B14D34}" destId="{F3F1710E-8954-43EB-8FD0-95CAF6513FB1}" srcOrd="0" destOrd="0" presId="urn:microsoft.com/office/officeart/2005/8/layout/hierarchy5"/>
    <dgm:cxn modelId="{55731E17-34E4-47F0-873C-6AC8EB8AD46B}" type="presOf" srcId="{8CCAE15A-D6C0-403A-A6DA-365AC171FD28}" destId="{4577364C-536C-4ADE-9EFE-D79C738E62A0}" srcOrd="0" destOrd="0" presId="urn:microsoft.com/office/officeart/2005/8/layout/hierarchy5"/>
    <dgm:cxn modelId="{FF79D118-E3FD-4CB1-995F-F4D067374275}" type="presOf" srcId="{2045BE2F-5383-4B88-B041-52BB788B0DC5}" destId="{432555AD-C1A0-4EF7-8EC3-C071B6D860C4}" srcOrd="0" destOrd="0" presId="urn:microsoft.com/office/officeart/2005/8/layout/hierarchy5"/>
    <dgm:cxn modelId="{E4932419-6CDC-4A54-A517-2C50C857B828}" type="presOf" srcId="{DC1A2942-5C8E-4714-B908-2B4AF44B2A55}" destId="{7EA79172-2E6A-4A60-A793-B50BFB3FD2B6}" srcOrd="0" destOrd="0" presId="urn:microsoft.com/office/officeart/2005/8/layout/hierarchy5"/>
    <dgm:cxn modelId="{726F721C-7AD0-41AA-B9DE-39C92EE9E7FE}" type="presOf" srcId="{72AE1088-C9FF-4F9A-97D5-BA533DC316DD}" destId="{AC447E21-872E-4466-A9B2-2DBCAD7F75CA}" srcOrd="0" destOrd="0" presId="urn:microsoft.com/office/officeart/2005/8/layout/hierarchy5"/>
    <dgm:cxn modelId="{45BBC51D-69C5-4773-BA32-B95A053D53B3}" type="presOf" srcId="{BF0B8F38-13DA-4B13-A915-013832093F42}" destId="{4A51425C-D0CA-4F92-AA01-4CBFC199647D}" srcOrd="0" destOrd="0" presId="urn:microsoft.com/office/officeart/2005/8/layout/hierarchy5"/>
    <dgm:cxn modelId="{76530023-6EFC-44FA-97F1-1EE69986ED9A}" type="presOf" srcId="{FF0C2511-CE27-4C56-93B4-A669B167A461}" destId="{39539993-77D7-4627-B8F3-FCC2B367A9A5}" srcOrd="1" destOrd="0" presId="urn:microsoft.com/office/officeart/2005/8/layout/hierarchy5"/>
    <dgm:cxn modelId="{9B390824-3AD3-4D41-9A84-F73417BB00EF}" type="presOf" srcId="{D998A636-E6EE-4BD2-98B7-DDF9E5DB316C}" destId="{B91632B5-5AFB-435F-B52F-0AFF7CC42AC5}" srcOrd="1" destOrd="0" presId="urn:microsoft.com/office/officeart/2005/8/layout/hierarchy5"/>
    <dgm:cxn modelId="{ED811B26-F54E-4EC7-8C05-1CE06353B711}" type="presOf" srcId="{429DDC24-9FE3-4FA5-823E-B989914A783C}" destId="{F8ED9351-7868-4E8A-B4FE-62D687B35CAF}" srcOrd="0" destOrd="0" presId="urn:microsoft.com/office/officeart/2005/8/layout/hierarchy5"/>
    <dgm:cxn modelId="{CD277C26-5673-4033-8D1C-9E9F2B497308}" srcId="{E1A8CD0E-F028-4DA4-9B32-CEF51DF56F40}" destId="{5F83D154-590A-4CFC-A949-B0FE0FE380F3}" srcOrd="1" destOrd="0" parTransId="{E474BB69-82C1-4FD5-A526-B92836C1FA3E}" sibTransId="{7EBB1A28-8C81-4F8F-84CC-67AC28FB69ED}"/>
    <dgm:cxn modelId="{F3A72428-5D07-4CA0-B299-6B6545082992}" type="presOf" srcId="{681C8D99-5224-43F6-AFB2-A31664DE09E0}" destId="{0272C122-1F66-494B-A848-444FC1CA0E6A}" srcOrd="0" destOrd="0" presId="urn:microsoft.com/office/officeart/2005/8/layout/hierarchy5"/>
    <dgm:cxn modelId="{566D9229-FA9F-40CA-B8DF-39C90362E69B}" srcId="{1BA7A052-EFDA-49F8-9AE7-DEB4255900DF}" destId="{F43B992F-0F19-4300-BBF4-AEEC88FEBB3F}" srcOrd="7" destOrd="0" parTransId="{A1437EB4-9DD8-4C98-9653-E758A676A3D3}" sibTransId="{09FC4655-038F-41F9-92D6-3C0A38A13622}"/>
    <dgm:cxn modelId="{88BDC22A-021A-4F45-8D49-300FC8ED07DF}" srcId="{8CCAE15A-D6C0-403A-A6DA-365AC171FD28}" destId="{842BDE47-323E-47C8-9DE3-BF3D065033FF}" srcOrd="7" destOrd="0" parTransId="{C3ECE0D4-9082-4B4E-8DB9-399F84DF0502}" sibTransId="{D529038E-AA09-417A-8AB4-8666F20ED4FB}"/>
    <dgm:cxn modelId="{0758AA2C-7641-4101-95C1-01ECB470219C}" type="presOf" srcId="{5CF0580C-D31D-4F50-95B0-F5EB34C2CD67}" destId="{BFB46B42-4291-42A4-B5C8-943A02DE8765}" srcOrd="0" destOrd="0" presId="urn:microsoft.com/office/officeart/2005/8/layout/hierarchy5"/>
    <dgm:cxn modelId="{346E092D-56B3-4573-9C83-81EC2FE608B5}" srcId="{8CCAE15A-D6C0-403A-A6DA-365AC171FD28}" destId="{606E53CA-078B-4D15-B9B3-882A52925A32}" srcOrd="5" destOrd="0" parTransId="{70844967-9B6F-4F24-BD3A-F5E0FC164877}" sibTransId="{12C6900B-D2E2-4C15-BBEE-1F8A92D1C792}"/>
    <dgm:cxn modelId="{F08D372E-6F69-4075-B9D7-F0F3502FA4D3}" type="presOf" srcId="{C3ECE0D4-9082-4B4E-8DB9-399F84DF0502}" destId="{B1C31646-581A-4463-9717-F3969113F7B2}" srcOrd="1" destOrd="0" presId="urn:microsoft.com/office/officeart/2005/8/layout/hierarchy5"/>
    <dgm:cxn modelId="{C6626B2F-87A8-434F-80D3-B689C8669606}" type="presOf" srcId="{CC57CD55-347D-4731-A736-E70A9351D37F}" destId="{A5F755D4-6545-43B2-9803-63837FDC2683}" srcOrd="0" destOrd="0" presId="urn:microsoft.com/office/officeart/2005/8/layout/hierarchy5"/>
    <dgm:cxn modelId="{831CA531-A417-4DCF-B58D-4FEB81BA64D9}" type="presOf" srcId="{5780272A-1B4B-4C75-ABAA-CCA94A757BEB}" destId="{69414B26-C20B-4036-842F-C895AFC1985C}" srcOrd="1" destOrd="0" presId="urn:microsoft.com/office/officeart/2005/8/layout/hierarchy5"/>
    <dgm:cxn modelId="{F978E431-0A1E-4FE6-8AF6-80CD8367DC30}" type="presOf" srcId="{48794AD3-E67C-456A-A234-BEFF550B9BE6}" destId="{FF5E6591-006F-4994-98D5-820A2B80C8DE}" srcOrd="1" destOrd="0" presId="urn:microsoft.com/office/officeart/2005/8/layout/hierarchy5"/>
    <dgm:cxn modelId="{F9B40133-16CC-43E9-91EB-F2920C6108EF}" type="presOf" srcId="{4BF501CF-EDE9-4C29-B023-2675A94CF05E}" destId="{C3BA57B9-65D3-4E28-805C-B5CAF8545685}" srcOrd="1" destOrd="0" presId="urn:microsoft.com/office/officeart/2005/8/layout/hierarchy5"/>
    <dgm:cxn modelId="{C46CFA36-825C-4BAF-8BEF-8F50ED0B51E4}" type="presOf" srcId="{FF0C2511-CE27-4C56-93B4-A669B167A461}" destId="{55BB0384-31D9-4786-BBEC-F1F793A7EA4B}" srcOrd="0" destOrd="0" presId="urn:microsoft.com/office/officeart/2005/8/layout/hierarchy5"/>
    <dgm:cxn modelId="{4D913537-7C2E-465E-A3A5-908E3A870F58}" type="presOf" srcId="{91FAD5C6-C5BD-48A9-870C-C5980989348C}" destId="{3BE50DC0-CA41-479F-878E-6D79CABADA78}" srcOrd="0" destOrd="0" presId="urn:microsoft.com/office/officeart/2005/8/layout/hierarchy5"/>
    <dgm:cxn modelId="{70D31A3E-A0AE-42B2-BFDB-BCB62920A819}" type="presOf" srcId="{EC197353-A9D6-4D7A-96F7-5E1D7EAF65D3}" destId="{177292D1-E5A5-4901-A27B-1B38E5F1EDFB}" srcOrd="0" destOrd="0" presId="urn:microsoft.com/office/officeart/2005/8/layout/hierarchy5"/>
    <dgm:cxn modelId="{097AE03E-6F4F-4804-A95B-36D58672E8B8}" type="presOf" srcId="{70844967-9B6F-4F24-BD3A-F5E0FC164877}" destId="{EB2E7E0B-8091-4AB8-BF74-35B169B7C3EC}" srcOrd="0" destOrd="0" presId="urn:microsoft.com/office/officeart/2005/8/layout/hierarchy5"/>
    <dgm:cxn modelId="{B0BF783F-9078-4C60-9AE5-79FEAA1B2048}" type="presOf" srcId="{022D7605-3FE6-4938-96A0-B0AC73A9877F}" destId="{2B1623E1-FE22-4FAB-9E71-C0A646F8863D}" srcOrd="0" destOrd="0" presId="urn:microsoft.com/office/officeart/2005/8/layout/hierarchy5"/>
    <dgm:cxn modelId="{34B3B95B-204F-44E2-80C0-764989C1D6DB}" type="presOf" srcId="{72AE1088-C9FF-4F9A-97D5-BA533DC316DD}" destId="{A2D370EB-5158-4548-B1A7-F1E600C51BAC}" srcOrd="1" destOrd="0" presId="urn:microsoft.com/office/officeart/2005/8/layout/hierarchy5"/>
    <dgm:cxn modelId="{4E87D65B-3249-4212-9A83-A50AC495C592}" type="presOf" srcId="{91FAD5C6-C5BD-48A9-870C-C5980989348C}" destId="{F8A14920-0A4C-4C29-836C-316BCB3D82D1}" srcOrd="1" destOrd="0" presId="urn:microsoft.com/office/officeart/2005/8/layout/hierarchy5"/>
    <dgm:cxn modelId="{BA12245D-E2D4-4286-BF51-DB7C5AC329D6}" type="presOf" srcId="{5F83D154-590A-4CFC-A949-B0FE0FE380F3}" destId="{8B0604E9-B8C4-482B-BB2C-B2597BA5FF3D}" srcOrd="0" destOrd="0" presId="urn:microsoft.com/office/officeart/2005/8/layout/hierarchy5"/>
    <dgm:cxn modelId="{B29B0160-AF3B-4EAE-A3C5-C0076FB71300}" srcId="{E62754E3-E55F-41C4-B50F-9E46C7614B85}" destId="{137D8B69-E7D6-4C1C-A61F-EEE28FE8A893}" srcOrd="0" destOrd="0" parTransId="{5A5A3A43-824D-4996-A45D-7BDFED286971}" sibTransId="{5D4BC279-A668-4015-A04D-1AFC04990312}"/>
    <dgm:cxn modelId="{B0D41561-499F-45EE-828B-1E914BE21B9D}" type="presOf" srcId="{5C2530D8-13B3-47D6-994B-726E93D17F64}" destId="{99653B55-C4A1-43E0-B60B-551D1E43DF4E}" srcOrd="1" destOrd="0" presId="urn:microsoft.com/office/officeart/2005/8/layout/hierarchy5"/>
    <dgm:cxn modelId="{21EC4741-A32A-4119-953E-2C31A8518563}" type="presOf" srcId="{D53D68AF-EC5D-4950-AAF3-ABDB9A95C1DD}" destId="{C47B4F43-AAA4-4854-B5A9-2AD4B14EF2C9}" srcOrd="0" destOrd="0" presId="urn:microsoft.com/office/officeart/2005/8/layout/hierarchy5"/>
    <dgm:cxn modelId="{C1E48F61-AF8A-408D-AB25-990BE31F1B17}" type="presOf" srcId="{7DDE5C44-48B7-4709-BD9B-65CBB8A368B6}" destId="{6BD6F249-9817-4392-A4E4-9BADBE21CD58}" srcOrd="0" destOrd="0" presId="urn:microsoft.com/office/officeart/2005/8/layout/hierarchy5"/>
    <dgm:cxn modelId="{F3631E62-F9BF-421F-92F4-CC8FAA69C1A8}" type="presOf" srcId="{4821D772-7B3A-4BE1-B572-1D1C34730FD3}" destId="{3B6B9C09-226B-449B-A3FD-14176FB1DF50}" srcOrd="0" destOrd="0" presId="urn:microsoft.com/office/officeart/2005/8/layout/hierarchy5"/>
    <dgm:cxn modelId="{245B3363-A817-47D6-941F-58C4815E37EF}" srcId="{1BA7A052-EFDA-49F8-9AE7-DEB4255900DF}" destId="{55AED18A-A5DC-46E2-ADA9-6CD8DB6178D1}" srcOrd="0" destOrd="0" parTransId="{429DDC24-9FE3-4FA5-823E-B989914A783C}" sibTransId="{C582EFB5-11AA-4D83-9179-39918CE72D79}"/>
    <dgm:cxn modelId="{130FE243-6737-49D7-AA76-14912ADCBC8A}" type="presOf" srcId="{429DDC24-9FE3-4FA5-823E-B989914A783C}" destId="{7522EDC0-21F9-4810-BA40-312D63FA52EC}" srcOrd="1" destOrd="0" presId="urn:microsoft.com/office/officeart/2005/8/layout/hierarchy5"/>
    <dgm:cxn modelId="{38348964-5689-4635-85E0-75DEA9BFED81}" type="presOf" srcId="{DECE0797-455C-410A-8026-91C8840EC40D}" destId="{18AF5672-14BC-49B7-B160-40137B20618C}" srcOrd="0" destOrd="0" presId="urn:microsoft.com/office/officeart/2005/8/layout/hierarchy5"/>
    <dgm:cxn modelId="{2323E264-978D-454D-960F-5C7CAE430C92}" type="presOf" srcId="{E57627D7-0468-45DD-A2BD-21E846D43977}" destId="{FEAB155D-9384-438F-928D-9A44CB0E986F}" srcOrd="0" destOrd="0" presId="urn:microsoft.com/office/officeart/2005/8/layout/hierarchy5"/>
    <dgm:cxn modelId="{31960645-356B-4054-8EB9-F479F1C81CCD}" srcId="{137D8B69-E7D6-4C1C-A61F-EEE28FE8A893}" destId="{8247B02D-D401-4700-84D9-C99E812BE42D}" srcOrd="0" destOrd="0" parTransId="{CE760B0E-8B82-45C6-93E0-38653CA22F99}" sibTransId="{950B5A57-50CD-406F-8546-4438B223E0B5}"/>
    <dgm:cxn modelId="{EC6E8765-E512-4240-A66F-F495EE9FB179}" srcId="{0AA7AB28-8008-4448-9741-2BD4BFB65ACD}" destId="{1B2EA9BA-28A1-4BA4-9455-797C910F0F4D}" srcOrd="0" destOrd="0" parTransId="{8E8289A5-6DA2-4C22-818E-2BFBB720A7A1}" sibTransId="{AD1B64D9-3BD4-4C85-94FD-E7F42DA1DF4F}"/>
    <dgm:cxn modelId="{E527BE65-2D66-4873-BA73-3E0E067679A6}" srcId="{137D8B69-E7D6-4C1C-A61F-EEE28FE8A893}" destId="{BDC43DEF-47FE-44EB-BF22-F85F492FA0A6}" srcOrd="4" destOrd="0" parTransId="{1E923768-15DB-4D87-9167-2C291B7EA30B}" sibTransId="{8F8CA24D-B63E-44CB-823E-E52011C84298}"/>
    <dgm:cxn modelId="{091C5B46-BF04-492A-B343-8DD5B8A68A35}" type="presOf" srcId="{2045BE2F-5383-4B88-B041-52BB788B0DC5}" destId="{F5AB0DED-C37F-4467-AF6C-51DB3EA5BE12}" srcOrd="1" destOrd="0" presId="urn:microsoft.com/office/officeart/2005/8/layout/hierarchy5"/>
    <dgm:cxn modelId="{A8F00067-1F50-4C75-982D-5424211DDBE2}" type="presOf" srcId="{112C013C-5900-47C6-B2C1-65BA720C4C7E}" destId="{5176DF5E-7944-465C-B0E2-DA80E9D791EA}" srcOrd="0" destOrd="0" presId="urn:microsoft.com/office/officeart/2005/8/layout/hierarchy5"/>
    <dgm:cxn modelId="{92D2A069-CFB7-48CC-B7DF-F13B0658C4E7}" type="presOf" srcId="{1E8883D0-F474-43EF-9300-57980741AB5B}" destId="{243AFD99-83BB-48A5-9809-E322923CB653}" srcOrd="0" destOrd="0" presId="urn:microsoft.com/office/officeart/2005/8/layout/hierarchy5"/>
    <dgm:cxn modelId="{E214164B-6DB7-4FEA-A000-86DE85CD78F8}" type="presOf" srcId="{F32DBD1B-1D61-4B3E-A906-A2C8D0054A69}" destId="{77C9087B-F75C-4F05-85F3-EB66CE15A4CC}" srcOrd="0" destOrd="0" presId="urn:microsoft.com/office/officeart/2005/8/layout/hierarchy5"/>
    <dgm:cxn modelId="{B689986B-25A8-478C-AD22-AADBA388011A}" type="presOf" srcId="{7E76B2F2-096E-4AFD-BA3D-0FAB5A3775F8}" destId="{EBA47F81-2FED-4703-A764-110BD9B61DC5}" srcOrd="0" destOrd="0" presId="urn:microsoft.com/office/officeart/2005/8/layout/hierarchy5"/>
    <dgm:cxn modelId="{C495CB6B-F6D3-4F23-941D-81F469DC1BDF}" type="presOf" srcId="{25E20137-CD18-4DE0-82A7-44F2CEC7C457}" destId="{578EC92D-97FE-4A72-A4E4-AA723891FC5F}" srcOrd="1" destOrd="0" presId="urn:microsoft.com/office/officeart/2005/8/layout/hierarchy5"/>
    <dgm:cxn modelId="{DEC34A4C-481F-4E2B-AC4D-0E383A45FEA1}" type="presOf" srcId="{E62754E3-E55F-41C4-B50F-9E46C7614B85}" destId="{6634D71F-5F89-4DE6-A300-9A5F7F0126C8}" srcOrd="0" destOrd="0" presId="urn:microsoft.com/office/officeart/2005/8/layout/hierarchy5"/>
    <dgm:cxn modelId="{7375DE6C-8158-46BB-AF92-1A7218F3B38C}" type="presOf" srcId="{AAB0D207-CE45-4B1B-A642-B7F6BFD1E832}" destId="{91800CC8-BC09-4121-AED8-A12A29B43611}" srcOrd="0" destOrd="0" presId="urn:microsoft.com/office/officeart/2005/8/layout/hierarchy5"/>
    <dgm:cxn modelId="{9EBF186D-072B-4591-AA3C-6283A1621E4E}" type="presOf" srcId="{453916C0-3DF8-4288-9040-7FB30B73EC96}" destId="{6A3D2B4D-D6C5-44A6-A5E1-FE7E1C52B6DB}" srcOrd="0" destOrd="0" presId="urn:microsoft.com/office/officeart/2005/8/layout/hierarchy5"/>
    <dgm:cxn modelId="{51B34A50-45D2-4E3B-BA9F-C07C98658B13}" type="presOf" srcId="{606E53CA-078B-4D15-B9B3-882A52925A32}" destId="{5B828E59-ADD9-4E0C-AEE0-EDBF6D58A211}" srcOrd="0" destOrd="0" presId="urn:microsoft.com/office/officeart/2005/8/layout/hierarchy5"/>
    <dgm:cxn modelId="{7D077770-6816-4BD3-ADFE-F0433307AB90}" type="presOf" srcId="{A1437EB4-9DD8-4C98-9653-E758A676A3D3}" destId="{65770D60-A37A-4E0D-9EC8-E8108593C43A}" srcOrd="0" destOrd="0" presId="urn:microsoft.com/office/officeart/2005/8/layout/hierarchy5"/>
    <dgm:cxn modelId="{45673571-79E6-480F-A6A7-543FBA743BEB}" type="presOf" srcId="{1A0BE78B-30CF-4D10-ACD6-BF2A71DFE678}" destId="{839F169C-2AB9-46D3-9838-7A8129B8C6FE}" srcOrd="1" destOrd="0" presId="urn:microsoft.com/office/officeart/2005/8/layout/hierarchy5"/>
    <dgm:cxn modelId="{CC364653-7933-4CDA-9A50-4DDDEB78BD3E}" srcId="{606E53CA-078B-4D15-B9B3-882A52925A32}" destId="{AD66C17B-9647-40CD-BF6A-D2E18B44B165}" srcOrd="0" destOrd="0" parTransId="{2AB2D056-3C29-40E9-95BE-30242F5057D0}" sibTransId="{2AE04F0B-10F5-4338-96D2-0AF6DE615B84}"/>
    <dgm:cxn modelId="{C053A573-88DE-4B2F-8D21-924BA2816799}" srcId="{7E76B2F2-096E-4AFD-BA3D-0FAB5A3775F8}" destId="{CE35181B-ED6A-47C7-96A7-269136A9CE3B}" srcOrd="0" destOrd="0" parTransId="{4821D772-7B3A-4BE1-B572-1D1C34730FD3}" sibTransId="{F354472D-F867-4C4A-88ED-9E569A4E4EC9}"/>
    <dgm:cxn modelId="{4E080274-F441-4FAF-A0FE-01E6F36E5655}" srcId="{8CCAE15A-D6C0-403A-A6DA-365AC171FD28}" destId="{5ED15978-A754-4697-8D12-244ADDF70C90}" srcOrd="0" destOrd="0" parTransId="{D998A636-E6EE-4BD2-98B7-DDF9E5DB316C}" sibTransId="{04A355B4-3EF8-4760-9C67-10B7E6E73F9D}"/>
    <dgm:cxn modelId="{EF990D54-6A0A-4FC8-A230-69976F331E9D}" type="presOf" srcId="{5780272A-1B4B-4C75-ABAA-CCA94A757BEB}" destId="{FE4C2BA0-93FD-44AD-B50C-E7C930554968}" srcOrd="0" destOrd="0" presId="urn:microsoft.com/office/officeart/2005/8/layout/hierarchy5"/>
    <dgm:cxn modelId="{5ABBE574-140A-44B1-861A-40F63C9D210E}" type="presOf" srcId="{1E923768-15DB-4D87-9167-2C291B7EA30B}" destId="{88AB1DE9-A035-424D-89D5-3F293184D77C}" srcOrd="1" destOrd="0" presId="urn:microsoft.com/office/officeart/2005/8/layout/hierarchy5"/>
    <dgm:cxn modelId="{BE5E0875-D9C5-41DC-AB58-30791FEB765C}" type="presOf" srcId="{5ED15978-A754-4697-8D12-244ADDF70C90}" destId="{A9A58033-678B-4C7E-9832-8BE7B97F8102}" srcOrd="0" destOrd="0" presId="urn:microsoft.com/office/officeart/2005/8/layout/hierarchy5"/>
    <dgm:cxn modelId="{A975FA75-F33B-4F07-AF97-443F62E33092}" type="presOf" srcId="{BE1C8E96-BF12-4F4D-B868-E9CC9E115F67}" destId="{6E6BC3B4-BF75-46B6-B483-228941DB955F}" srcOrd="0" destOrd="0" presId="urn:microsoft.com/office/officeart/2005/8/layout/hierarchy5"/>
    <dgm:cxn modelId="{776D7F76-4C53-4849-83E2-24BC4C7FD4A1}" srcId="{8CCAE15A-D6C0-403A-A6DA-365AC171FD28}" destId="{CC57CD55-347D-4731-A736-E70A9351D37F}" srcOrd="2" destOrd="0" parTransId="{DECE0797-455C-410A-8026-91C8840EC40D}" sibTransId="{19601F45-607F-46B8-B5EC-7C6F26FFA318}"/>
    <dgm:cxn modelId="{EFB8F476-A610-46DC-BD59-E432C7E55F5F}" type="presOf" srcId="{6A98BF38-F472-48F5-ADB2-F394E6AF3E4E}" destId="{786F39D2-685C-4C5D-9F35-33C9514AECA0}" srcOrd="1" destOrd="0" presId="urn:microsoft.com/office/officeart/2005/8/layout/hierarchy5"/>
    <dgm:cxn modelId="{781D9277-2C9A-4607-9AC3-06CEDC7124AF}" type="presOf" srcId="{BE1C8E96-BF12-4F4D-B868-E9CC9E115F67}" destId="{EF2F57D3-3B8B-40AB-BDEF-98225238043B}" srcOrd="1" destOrd="0" presId="urn:microsoft.com/office/officeart/2005/8/layout/hierarchy5"/>
    <dgm:cxn modelId="{53FF5A58-0EA0-4F29-8777-20BBA780E94A}" type="presOf" srcId="{AAB0D207-CE45-4B1B-A642-B7F6BFD1E832}" destId="{FC514165-8904-47BE-9AF3-EB82FA1A97BB}" srcOrd="1" destOrd="0" presId="urn:microsoft.com/office/officeart/2005/8/layout/hierarchy5"/>
    <dgm:cxn modelId="{55C8DA78-FB3F-418C-A4F6-2491040A37AB}" srcId="{7E76B2F2-096E-4AFD-BA3D-0FAB5A3775F8}" destId="{1E8883D0-F474-43EF-9300-57980741AB5B}" srcOrd="1" destOrd="0" parTransId="{681C8D99-5224-43F6-AFB2-A31664DE09E0}" sibTransId="{C745B33F-795F-4403-AF4C-6D9A77668EB6}"/>
    <dgm:cxn modelId="{5AFF1359-0C4F-4457-8F3C-4A4CED1E0649}" type="presOf" srcId="{1A0BE78B-30CF-4D10-ACD6-BF2A71DFE678}" destId="{C956C439-869F-4D05-BA51-F8C7F00E46F0}" srcOrd="0" destOrd="0" presId="urn:microsoft.com/office/officeart/2005/8/layout/hierarchy5"/>
    <dgm:cxn modelId="{178A7579-844E-403C-9667-38F31FBF1C72}" srcId="{137D8B69-E7D6-4C1C-A61F-EEE28FE8A893}" destId="{1BA7A052-EFDA-49F8-9AE7-DEB4255900DF}" srcOrd="6" destOrd="0" parTransId="{2045BE2F-5383-4B88-B041-52BB788B0DC5}" sibTransId="{058D02D7-6EAD-48AC-8439-A20315744ACE}"/>
    <dgm:cxn modelId="{193FD17B-4D96-4F22-9E4A-343264C8C70B}" type="presOf" srcId="{BD0FBA82-E9A6-4FA0-9D5F-650973479F09}" destId="{2C792BA9-C113-4BF5-9F7A-A0101F9292A8}" srcOrd="0" destOrd="0" presId="urn:microsoft.com/office/officeart/2005/8/layout/hierarchy5"/>
    <dgm:cxn modelId="{A938F47B-8ABD-4B49-8903-8C541AD5681C}" type="presOf" srcId="{E474BB69-82C1-4FD5-A526-B92836C1FA3E}" destId="{D08E0743-F8F4-4775-A9CF-EA28F5358B39}" srcOrd="0" destOrd="0" presId="urn:microsoft.com/office/officeart/2005/8/layout/hierarchy5"/>
    <dgm:cxn modelId="{0DE13B7D-2754-4A85-8A5A-8C679A969E08}" type="presOf" srcId="{7BB48821-29DF-4C2B-B9EB-D7D3A3DAE116}" destId="{D4140889-9FEE-45C9-859B-D92F676B2C87}" srcOrd="0" destOrd="0" presId="urn:microsoft.com/office/officeart/2005/8/layout/hierarchy5"/>
    <dgm:cxn modelId="{39DB517D-5C54-41BE-8264-BE816D4D3880}" type="presOf" srcId="{C838BA7B-3E46-4DE7-953C-0748BBD585CE}" destId="{DD85758B-F16E-420B-B868-BD1EE558B4EB}" srcOrd="0" destOrd="0" presId="urn:microsoft.com/office/officeart/2005/8/layout/hierarchy5"/>
    <dgm:cxn modelId="{74D8237E-BCD6-4549-9C70-3024D8DFEFEC}" srcId="{137D8B69-E7D6-4C1C-A61F-EEE28FE8A893}" destId="{DC1A2942-5C8E-4714-B908-2B4AF44B2A55}" srcOrd="3" destOrd="0" parTransId="{BE1C8E96-BF12-4F4D-B868-E9CC9E115F67}" sibTransId="{61F94899-742D-49AA-87F1-F5C7F18C86E5}"/>
    <dgm:cxn modelId="{08F7777E-086C-4825-8424-B8DA50A66046}" type="presOf" srcId="{48794AD3-E67C-456A-A234-BEFF550B9BE6}" destId="{AF6E1D90-E2CD-4885-B720-6A5CB0AE7902}" srcOrd="0" destOrd="0" presId="urn:microsoft.com/office/officeart/2005/8/layout/hierarchy5"/>
    <dgm:cxn modelId="{ABAF417F-369E-43D4-A929-509B2891EE87}" type="presOf" srcId="{CE760B0E-8B82-45C6-93E0-38653CA22F99}" destId="{7E90D69A-5D25-4E27-9266-80FD0FBFA183}" srcOrd="0" destOrd="0" presId="urn:microsoft.com/office/officeart/2005/8/layout/hierarchy5"/>
    <dgm:cxn modelId="{1AE09483-6AD6-4DDD-9010-FC5A22ACD59C}" type="presOf" srcId="{BF0B8F38-13DA-4B13-A915-013832093F42}" destId="{D95BACA8-A292-4998-8960-0BDA56F66BF9}" srcOrd="1" destOrd="0" presId="urn:microsoft.com/office/officeart/2005/8/layout/hierarchy5"/>
    <dgm:cxn modelId="{13D98187-31C2-4D4B-A1E6-236388628C77}" type="presOf" srcId="{1E923768-15DB-4D87-9167-2C291B7EA30B}" destId="{F841AECE-5623-47D5-B3A2-BA9E1645F88E}" srcOrd="0" destOrd="0" presId="urn:microsoft.com/office/officeart/2005/8/layout/hierarchy5"/>
    <dgm:cxn modelId="{12C04488-A13A-457B-91A7-AF6783382B46}" type="presOf" srcId="{1BA7A052-EFDA-49F8-9AE7-DEB4255900DF}" destId="{189A8B04-774D-4F18-BBC2-D516932DA981}" srcOrd="0" destOrd="0" presId="urn:microsoft.com/office/officeart/2005/8/layout/hierarchy5"/>
    <dgm:cxn modelId="{85289E88-D2B8-4D54-8A77-410CBEE3F4D3}" type="presOf" srcId="{B736E906-D871-401A-BD63-0BEFA3BFFC07}" destId="{A2BE2E4E-8A7B-4B5B-8972-B17D88077E16}" srcOrd="1" destOrd="0" presId="urn:microsoft.com/office/officeart/2005/8/layout/hierarchy5"/>
    <dgm:cxn modelId="{BE9BFC88-0342-42FD-9D43-3C5BE52BB4A1}" srcId="{8CCAE15A-D6C0-403A-A6DA-365AC171FD28}" destId="{84BC77AA-1AA6-43ED-96C8-284BE06015C6}" srcOrd="4" destOrd="0" parTransId="{48794AD3-E67C-456A-A234-BEFF550B9BE6}" sibTransId="{6201A21D-7CC5-4E96-8E97-9F0C9B2A947D}"/>
    <dgm:cxn modelId="{231DDB89-8F17-46CE-9D58-10E14F0DF1B3}" type="presOf" srcId="{CE35181B-ED6A-47C7-96A7-269136A9CE3B}" destId="{40F6CC06-E5C0-4B47-A8D0-2848520E6F22}" srcOrd="0" destOrd="0" presId="urn:microsoft.com/office/officeart/2005/8/layout/hierarchy5"/>
    <dgm:cxn modelId="{AFB1B18A-854D-4035-BEB3-3E511AD6B17F}" type="presOf" srcId="{1AFD73CD-2595-4055-9E6E-88251007320E}" destId="{E8EEAAC9-A475-4568-ABEA-840676941943}" srcOrd="0" destOrd="0" presId="urn:microsoft.com/office/officeart/2005/8/layout/hierarchy5"/>
    <dgm:cxn modelId="{813B6D90-A582-4A54-A28A-C412DA2F1C42}" type="presOf" srcId="{84BC77AA-1AA6-43ED-96C8-284BE06015C6}" destId="{85C799CF-0E37-495C-81B6-539FC4B74A4B}" srcOrd="0" destOrd="0" presId="urn:microsoft.com/office/officeart/2005/8/layout/hierarchy5"/>
    <dgm:cxn modelId="{920D5891-BBF2-4DB0-90B5-57EDF03A9503}" type="presOf" srcId="{B736E906-D871-401A-BD63-0BEFA3BFFC07}" destId="{E2634F67-D982-4743-A6F6-385978B1169E}" srcOrd="0" destOrd="0" presId="urn:microsoft.com/office/officeart/2005/8/layout/hierarchy5"/>
    <dgm:cxn modelId="{92D17E95-856F-4EDB-A5DA-7C56F9BAF690}" srcId="{2E1AEEA4-3FC7-4BA3-9AC9-915DD4EF55D5}" destId="{5CF0580C-D31D-4F50-95B0-F5EB34C2CD67}" srcOrd="1" destOrd="0" parTransId="{72AE1088-C9FF-4F9A-97D5-BA533DC316DD}" sibTransId="{042C17C1-40A2-4F16-AFAE-8DC82A204DC4}"/>
    <dgm:cxn modelId="{09943A96-E9CF-4407-A400-49CB41E2817F}" srcId="{1BA7A052-EFDA-49F8-9AE7-DEB4255900DF}" destId="{0AA7AB28-8008-4448-9741-2BD4BFB65ACD}" srcOrd="4" destOrd="0" parTransId="{25E20137-CD18-4DE0-82A7-44F2CEC7C457}" sibTransId="{A61E06F9-37DA-40A2-9F4A-29E6FC2A57A7}"/>
    <dgm:cxn modelId="{3B357998-2140-4338-A794-7E56B95E125A}" type="presOf" srcId="{13268EDF-5E97-458A-BF28-BC267508746F}" destId="{A164A342-0A5C-4335-9EC8-EDC60234A696}" srcOrd="0" destOrd="0" presId="urn:microsoft.com/office/officeart/2005/8/layout/hierarchy5"/>
    <dgm:cxn modelId="{2C1ACB9D-82D3-4F79-8F70-C30E5363A9F4}" srcId="{842BDE47-323E-47C8-9DE3-BF3D065033FF}" destId="{367CF149-1CE0-49B2-B21B-6DB297868342}" srcOrd="0" destOrd="0" parTransId="{E21846FE-4FA4-4110-9C23-237E6E498F90}" sibTransId="{1F151DF0-91E5-4F47-ACF0-95193E4CF6E6}"/>
    <dgm:cxn modelId="{DD37F29D-E237-4800-8F37-7BC27FD56469}" srcId="{1BA7A052-EFDA-49F8-9AE7-DEB4255900DF}" destId="{8C25C44F-ECFE-4719-861D-6CF9E8FD221D}" srcOrd="3" destOrd="0" parTransId="{D53D68AF-EC5D-4950-AAF3-ABDB9A95C1DD}" sibTransId="{31B32B21-2111-4E29-92A2-CED90F5B98BF}"/>
    <dgm:cxn modelId="{6A130DA1-658A-419B-BC16-CB2D9C04BC53}" type="presOf" srcId="{2AB2D056-3C29-40E9-95BE-30242F5057D0}" destId="{F8819787-22BC-486C-A0AA-46FB93AEE2FC}" srcOrd="1" destOrd="0" presId="urn:microsoft.com/office/officeart/2005/8/layout/hierarchy5"/>
    <dgm:cxn modelId="{FEF95CA1-6E7C-47FF-A479-B85C26A7A589}" type="presOf" srcId="{AC1B9E54-88F1-4A41-A3C0-143253DF0E50}" destId="{6E9B7199-FC4C-4541-8DD2-A54DD6E1245E}" srcOrd="0" destOrd="0" presId="urn:microsoft.com/office/officeart/2005/8/layout/hierarchy5"/>
    <dgm:cxn modelId="{34A886A1-477D-4775-8659-B89FCABA01DD}" srcId="{E1A8CD0E-F028-4DA4-9B32-CEF51DF56F40}" destId="{E57627D7-0468-45DD-A2BD-21E846D43977}" srcOrd="0" destOrd="0" parTransId="{B736E906-D871-401A-BD63-0BEFA3BFFC07}" sibTransId="{E644C40A-12B5-4DC7-B9F5-A40C24E20152}"/>
    <dgm:cxn modelId="{F99345A4-241D-4E10-9FC0-ABC0B007E558}" srcId="{1BA7A052-EFDA-49F8-9AE7-DEB4255900DF}" destId="{E1A8CD0E-F028-4DA4-9B32-CEF51DF56F40}" srcOrd="5" destOrd="0" parTransId="{AAB0D207-CE45-4B1B-A642-B7F6BFD1E832}" sibTransId="{6B7DA119-A41A-4244-850D-C5019BBBFEE6}"/>
    <dgm:cxn modelId="{4C01F4A4-5A3A-41FE-9304-B94AFBE34093}" type="presOf" srcId="{8ED85082-F808-492C-AD0F-6E9D47E39989}" destId="{6F97D0C2-DE17-4276-B668-E6DF7028576B}" srcOrd="0" destOrd="0" presId="urn:microsoft.com/office/officeart/2005/8/layout/hierarchy5"/>
    <dgm:cxn modelId="{CBBFE1A5-E5E5-4F93-984B-BC04B58CA351}" srcId="{137D8B69-E7D6-4C1C-A61F-EEE28FE8A893}" destId="{DF9D4289-0A0B-4B35-8A66-C3FB989632F1}" srcOrd="1" destOrd="0" parTransId="{AE7BEB4E-3CBF-4C04-AAC3-040E7DC1D184}" sibTransId="{1F98F128-CD6C-4213-873E-2390227EF53D}"/>
    <dgm:cxn modelId="{AE28EBA5-CDE9-4B88-B40A-F49F5C1F56F7}" type="presOf" srcId="{EC197353-A9D6-4D7A-96F7-5E1D7EAF65D3}" destId="{A97B6CA9-A7D0-4AC6-A35F-10CB7C7D32B6}" srcOrd="1" destOrd="0" presId="urn:microsoft.com/office/officeart/2005/8/layout/hierarchy5"/>
    <dgm:cxn modelId="{B8DA15AD-9637-4B99-B0B3-FFC1B08F5ED4}" srcId="{1BA7A052-EFDA-49F8-9AE7-DEB4255900DF}" destId="{022D7605-3FE6-4938-96A0-B0AC73A9877F}" srcOrd="1" destOrd="0" parTransId="{FF0C2511-CE27-4C56-93B4-A669B167A461}" sibTransId="{EE6742C1-F5D6-4503-A1E8-0A23E0748A55}"/>
    <dgm:cxn modelId="{6C3A9AAD-EE7F-4CB9-A957-995ACF06B34D}" type="presOf" srcId="{6A98BF38-F472-48F5-ADB2-F394E6AF3E4E}" destId="{60E8CCA6-F8DF-412B-A428-11E33EF4EDA4}" srcOrd="0" destOrd="0" presId="urn:microsoft.com/office/officeart/2005/8/layout/hierarchy5"/>
    <dgm:cxn modelId="{ED40FCAE-32CD-4B80-8335-597F31C86275}" srcId="{F43B992F-0F19-4300-BBF4-AEEC88FEBB3F}" destId="{7BB48821-29DF-4C2B-B9EB-D7D3A3DAE116}" srcOrd="0" destOrd="0" parTransId="{91FAD5C6-C5BD-48A9-870C-C5980989348C}" sibTransId="{4CC9A112-FA55-420C-B9ED-DC9B981EF676}"/>
    <dgm:cxn modelId="{777056B0-417F-4764-B5C3-0EF35E443303}" type="presOf" srcId="{169B2083-1B42-4C90-A68C-4EC884D0F44E}" destId="{3ED38AF9-67B6-4ED2-9235-5A732C68ED1E}" srcOrd="0" destOrd="0" presId="urn:microsoft.com/office/officeart/2005/8/layout/hierarchy5"/>
    <dgm:cxn modelId="{87FB89B0-5CE0-45EF-8007-E40EC01D462F}" type="presOf" srcId="{681C8D99-5224-43F6-AFB2-A31664DE09E0}" destId="{85D6AA19-09AB-45C3-97E8-0BFBB5440052}" srcOrd="1" destOrd="0" presId="urn:microsoft.com/office/officeart/2005/8/layout/hierarchy5"/>
    <dgm:cxn modelId="{95083EB4-C309-4032-95D3-468965AA4BA6}" srcId="{84BC77AA-1AA6-43ED-96C8-284BE06015C6}" destId="{1AFD73CD-2595-4055-9E6E-88251007320E}" srcOrd="0" destOrd="0" parTransId="{6DF32CAF-7552-4D04-B82A-DA6A6E5834B8}" sibTransId="{3B1CECA4-9E65-4E55-87D5-138C4936F969}"/>
    <dgm:cxn modelId="{47A92CB5-D310-4955-B0B5-01AA69CEDE4D}" type="presOf" srcId="{C3ECE0D4-9082-4B4E-8DB9-399F84DF0502}" destId="{226F3650-98D2-4C9D-9542-BDA4B2097C59}" srcOrd="0" destOrd="0" presId="urn:microsoft.com/office/officeart/2005/8/layout/hierarchy5"/>
    <dgm:cxn modelId="{6A9A82B6-DB25-402A-9850-09BD989E81A7}" type="presOf" srcId="{8B9E86A8-BF67-4940-BD2A-DD95C606B317}" destId="{48354A08-1009-4357-84FE-92200D57BF68}" srcOrd="0" destOrd="0" presId="urn:microsoft.com/office/officeart/2005/8/layout/hierarchy5"/>
    <dgm:cxn modelId="{9AE45AB9-9F2A-4130-BEB0-5CC9E4837E7B}" type="presOf" srcId="{8B9E86A8-BF67-4940-BD2A-DD95C606B317}" destId="{1FE9DD9B-269B-4945-8239-39C676DCB377}" srcOrd="1" destOrd="0" presId="urn:microsoft.com/office/officeart/2005/8/layout/hierarchy5"/>
    <dgm:cxn modelId="{59EA4CBB-C8DB-4787-B7DB-A3BDE222AB38}" srcId="{137D8B69-E7D6-4C1C-A61F-EEE28FE8A893}" destId="{AC1B9E54-88F1-4A41-A3C0-143253DF0E50}" srcOrd="2" destOrd="0" parTransId="{8ED85082-F808-492C-AD0F-6E9D47E39989}" sibTransId="{9E15173B-0299-4B76-85A4-6CC9DD69AB16}"/>
    <dgm:cxn modelId="{58BFF7BB-754E-4296-AF8C-359B49BC5D19}" srcId="{84BC77AA-1AA6-43ED-96C8-284BE06015C6}" destId="{169B2083-1B42-4C90-A68C-4EC884D0F44E}" srcOrd="1" destOrd="0" parTransId="{1A0BE78B-30CF-4D10-ACD6-BF2A71DFE678}" sibTransId="{B755FD91-90D8-4EEA-B383-D2E03ACE2973}"/>
    <dgm:cxn modelId="{5FA84CBC-CAF1-4C04-9BE9-0D7EB62DF78B}" type="presOf" srcId="{8247B02D-D401-4700-84D9-C99E812BE42D}" destId="{9716437D-4694-4F58-8930-5C91E4404F7A}" srcOrd="0" destOrd="0" presId="urn:microsoft.com/office/officeart/2005/8/layout/hierarchy5"/>
    <dgm:cxn modelId="{C2538FBD-F38E-4A98-8B99-4C85B98E16F2}" type="presOf" srcId="{4821D772-7B3A-4BE1-B572-1D1C34730FD3}" destId="{EBAC15A4-6DF5-4B73-A564-E34A37FCD6F5}" srcOrd="1" destOrd="0" presId="urn:microsoft.com/office/officeart/2005/8/layout/hierarchy5"/>
    <dgm:cxn modelId="{2CF5E1BE-2DFF-41DB-808D-19A2E3176D44}" type="presOf" srcId="{AE7BEB4E-3CBF-4C04-AAC3-040E7DC1D184}" destId="{EBD068A5-8605-4230-B57C-33C67B51F25E}" srcOrd="0" destOrd="0" presId="urn:microsoft.com/office/officeart/2005/8/layout/hierarchy5"/>
    <dgm:cxn modelId="{4AF1CDC0-9737-4565-81F5-21474761556E}" type="presOf" srcId="{2E1AEEA4-3FC7-4BA3-9AC9-915DD4EF55D5}" destId="{07E929A9-64A8-46C9-B6F0-1D99820283BC}" srcOrd="0" destOrd="0" presId="urn:microsoft.com/office/officeart/2005/8/layout/hierarchy5"/>
    <dgm:cxn modelId="{F3BF8BC2-A29C-4F8F-9EE9-1CAD17135863}" type="presOf" srcId="{D998A636-E6EE-4BD2-98B7-DDF9E5DB316C}" destId="{F7CFBD1F-C407-42C5-A719-E3D024C9D4CB}" srcOrd="0" destOrd="0" presId="urn:microsoft.com/office/officeart/2005/8/layout/hierarchy5"/>
    <dgm:cxn modelId="{9F32E9C2-5CA6-409B-B91A-5522611E9615}" type="presOf" srcId="{5C2530D8-13B3-47D6-994B-726E93D17F64}" destId="{DD4A90BE-29C9-41FB-8CA7-720D91EF069D}" srcOrd="0" destOrd="0" presId="urn:microsoft.com/office/officeart/2005/8/layout/hierarchy5"/>
    <dgm:cxn modelId="{FF1B6BC3-6EE2-4637-9FC8-90EBE624AD11}" type="presOf" srcId="{8ED85082-F808-492C-AD0F-6E9D47E39989}" destId="{0D8CA83E-1423-41C9-97D5-65C9E26B7327}" srcOrd="1" destOrd="0" presId="urn:microsoft.com/office/officeart/2005/8/layout/hierarchy5"/>
    <dgm:cxn modelId="{14AAA5C6-48ED-4AFE-9CF6-E336E4679DFE}" type="presOf" srcId="{8E8289A5-6DA2-4C22-818E-2BFBB720A7A1}" destId="{99575569-06C9-4606-958A-3519115DDB54}" srcOrd="1" destOrd="0" presId="urn:microsoft.com/office/officeart/2005/8/layout/hierarchy5"/>
    <dgm:cxn modelId="{B2B875C7-094B-4DC9-BDDB-1E05115B3329}" type="presOf" srcId="{E1A8CD0E-F028-4DA4-9B32-CEF51DF56F40}" destId="{C41D7F63-16DE-40DE-B600-22C9AD86CF2C}" srcOrd="0" destOrd="0" presId="urn:microsoft.com/office/officeart/2005/8/layout/hierarchy5"/>
    <dgm:cxn modelId="{851D23C8-5855-4ACE-AEAD-70F96DD8891D}" type="presOf" srcId="{2AB2D056-3C29-40E9-95BE-30242F5057D0}" destId="{15BA56DA-BC7B-4C32-9B10-17F1DFD089F1}" srcOrd="0" destOrd="0" presId="urn:microsoft.com/office/officeart/2005/8/layout/hierarchy5"/>
    <dgm:cxn modelId="{FFA6BBCA-99F9-4760-BF35-AEB42C21A27C}" srcId="{137D8B69-E7D6-4C1C-A61F-EEE28FE8A893}" destId="{8CCAE15A-D6C0-403A-A6DA-365AC171FD28}" srcOrd="5" destOrd="0" parTransId="{7BFD2E05-F86C-4548-A53B-57A28AAE9555}" sibTransId="{04DD4FEB-7AB9-455F-9DE0-8C951EE93A4A}"/>
    <dgm:cxn modelId="{433701CC-9029-4C7C-9705-AD2C3461424C}" srcId="{8CCAE15A-D6C0-403A-A6DA-365AC171FD28}" destId="{F32DBD1B-1D61-4B3E-A906-A2C8D0054A69}" srcOrd="1" destOrd="0" parTransId="{5780272A-1B4B-4C75-ABAA-CCA94A757BEB}" sibTransId="{F3D6C4E4-8DE8-4D3D-A087-37F4278EF7C6}"/>
    <dgm:cxn modelId="{E33DA7D2-FE5A-468C-835A-1398ED458754}" type="presOf" srcId="{BD0FBA82-E9A6-4FA0-9D5F-650973479F09}" destId="{A0034EDB-1E95-4B66-A1DE-8B4437742BD2}" srcOrd="1" destOrd="0" presId="urn:microsoft.com/office/officeart/2005/8/layout/hierarchy5"/>
    <dgm:cxn modelId="{BA48C3D3-9010-43E2-ABE7-3AD72828E27E}" type="presOf" srcId="{25E20137-CD18-4DE0-82A7-44F2CEC7C457}" destId="{0FAA4E50-7AAD-49BD-A367-E0AE7C358B67}" srcOrd="0" destOrd="0" presId="urn:microsoft.com/office/officeart/2005/8/layout/hierarchy5"/>
    <dgm:cxn modelId="{1749FCD4-3013-4254-B8F8-A075733C7B09}" type="presOf" srcId="{52B07C30-9065-431A-8814-B2900BB73D6D}" destId="{076BAAD3-D1EF-48A3-9A1B-09EEF122203A}" srcOrd="0" destOrd="0" presId="urn:microsoft.com/office/officeart/2005/8/layout/hierarchy5"/>
    <dgm:cxn modelId="{5F105CD5-BBD3-4A81-86B7-173ECCB9EC05}" srcId="{8CCAE15A-D6C0-403A-A6DA-365AC171FD28}" destId="{C838BA7B-3E46-4DE7-953C-0748BBD585CE}" srcOrd="3" destOrd="0" parTransId="{9D35A055-EDE8-4B7E-9E25-CB8A5CEEE5C3}" sibTransId="{E405CFB1-3401-43F0-B967-73D9DC70BA93}"/>
    <dgm:cxn modelId="{739FC8D5-C1EE-49C6-9F34-1E22B561A705}" srcId="{0AA7AB28-8008-4448-9741-2BD4BFB65ACD}" destId="{D331A601-994F-409B-B288-4913F796E18E}" srcOrd="1" destOrd="0" parTransId="{4BF501CF-EDE9-4C29-B023-2675A94CF05E}" sibTransId="{80AB4FFD-E067-4948-88BA-2192C648C9E2}"/>
    <dgm:cxn modelId="{5B1210D6-956D-46BF-A10C-1D7E49CC2C65}" type="presOf" srcId="{4BF501CF-EDE9-4C29-B023-2675A94CF05E}" destId="{DBE31011-F359-41E6-A4D3-DBA4947A1E93}" srcOrd="0" destOrd="0" presId="urn:microsoft.com/office/officeart/2005/8/layout/hierarchy5"/>
    <dgm:cxn modelId="{5E7393D6-867D-41A0-9F17-14A28FBFBEE7}" type="presOf" srcId="{D331A601-994F-409B-B288-4913F796E18E}" destId="{0B2A4929-7768-44C5-AE8F-5EB370FE7266}" srcOrd="0" destOrd="0" presId="urn:microsoft.com/office/officeart/2005/8/layout/hierarchy5"/>
    <dgm:cxn modelId="{BB0FA7D8-123F-47F4-AFDA-25063A806F47}" type="presOf" srcId="{BDC43DEF-47FE-44EB-BF22-F85F492FA0A6}" destId="{417F671F-00C2-4EFA-8732-FA3AF9EB796B}" srcOrd="0" destOrd="0" presId="urn:microsoft.com/office/officeart/2005/8/layout/hierarchy5"/>
    <dgm:cxn modelId="{9AFBF9DA-9CFB-4243-B562-FEF44C838B24}" srcId="{8CCAE15A-D6C0-403A-A6DA-365AC171FD28}" destId="{7E76B2F2-096E-4AFD-BA3D-0FAB5A3775F8}" srcOrd="6" destOrd="0" parTransId="{13268EDF-5E97-458A-BF28-BC267508746F}" sibTransId="{984B56AF-2C5F-4EE8-86A9-E4878040424F}"/>
    <dgm:cxn modelId="{866299DB-722A-466A-A24A-0B460AC1F70F}" type="presOf" srcId="{137D8B69-E7D6-4C1C-A61F-EEE28FE8A893}" destId="{385185D8-F4A1-4322-B18E-D4726F49448A}" srcOrd="0" destOrd="0" presId="urn:microsoft.com/office/officeart/2005/8/layout/hierarchy5"/>
    <dgm:cxn modelId="{156119DE-B915-4554-BF2A-79620FF19382}" type="presOf" srcId="{1B2EA9BA-28A1-4BA4-9455-797C910F0F4D}" destId="{A3D44A81-DA32-41B2-B8A8-6A9F6D0B362D}" srcOrd="0" destOrd="0" presId="urn:microsoft.com/office/officeart/2005/8/layout/hierarchy5"/>
    <dgm:cxn modelId="{78EEBEE0-BA9B-459A-85F5-834F1FD83BEE}" type="presOf" srcId="{13268EDF-5E97-458A-BF28-BC267508746F}" destId="{9134CF25-7DCC-46EF-89C4-059AAC0C7B73}" srcOrd="1" destOrd="0" presId="urn:microsoft.com/office/officeart/2005/8/layout/hierarchy5"/>
    <dgm:cxn modelId="{50F3E7E4-1B10-4E77-9584-DC92AAC2926D}" srcId="{842BDE47-323E-47C8-9DE3-BF3D065033FF}" destId="{453916C0-3DF8-4288-9040-7FB30B73EC96}" srcOrd="1" destOrd="0" parTransId="{8B9E86A8-BF67-4940-BD2A-DD95C606B317}" sibTransId="{E64E928C-90CF-4EB2-AC22-6A4E880AECEF}"/>
    <dgm:cxn modelId="{55216FE5-A6FC-4DB3-AF93-2E56C5068E3F}" srcId="{2E1AEEA4-3FC7-4BA3-9AC9-915DD4EF55D5}" destId="{112C013C-5900-47C6-B2C1-65BA720C4C7E}" srcOrd="0" destOrd="0" parTransId="{6A98BF38-F472-48F5-ADB2-F394E6AF3E4E}" sibTransId="{18B909ED-0416-458A-96EC-A80698A8A0CE}"/>
    <dgm:cxn modelId="{2004B1E6-429C-41A9-8AB4-201A124D2607}" type="presOf" srcId="{AD66C17B-9647-40CD-BF6A-D2E18B44B165}" destId="{52625A13-5F24-4E9E-8BB9-33F04F66C229}" srcOrd="0" destOrd="0" presId="urn:microsoft.com/office/officeart/2005/8/layout/hierarchy5"/>
    <dgm:cxn modelId="{83804BE9-0263-480B-AF48-D01E6BC86195}" type="presOf" srcId="{E474BB69-82C1-4FD5-A526-B92836C1FA3E}" destId="{2628FF17-02CC-4284-B919-515D53EE7A1B}" srcOrd="1" destOrd="0" presId="urn:microsoft.com/office/officeart/2005/8/layout/hierarchy5"/>
    <dgm:cxn modelId="{234897E9-7E00-4105-A026-D03945D25479}" type="presOf" srcId="{367CF149-1CE0-49B2-B21B-6DB297868342}" destId="{F7B528C2-9E0B-488D-BADF-7801F7B15E0A}" srcOrd="0" destOrd="0" presId="urn:microsoft.com/office/officeart/2005/8/layout/hierarchy5"/>
    <dgm:cxn modelId="{AEBFC8E9-F66B-4445-877C-BA91C0478A90}" type="presOf" srcId="{D53D68AF-EC5D-4950-AAF3-ABDB9A95C1DD}" destId="{9CE688DC-5E22-4C27-ABFB-872A1D601B5A}" srcOrd="1" destOrd="0" presId="urn:microsoft.com/office/officeart/2005/8/layout/hierarchy5"/>
    <dgm:cxn modelId="{59B03FEC-5B39-4AEC-B39A-169386BA4BD7}" type="presOf" srcId="{8E8289A5-6DA2-4C22-818E-2BFBB720A7A1}" destId="{A756F4DD-F06A-4A20-8949-D5BA7875A51F}" srcOrd="0" destOrd="0" presId="urn:microsoft.com/office/officeart/2005/8/layout/hierarchy5"/>
    <dgm:cxn modelId="{8F84BBED-838E-466F-BBED-D4C95487BBBF}" type="presOf" srcId="{55AED18A-A5DC-46E2-ADA9-6CD8DB6178D1}" destId="{E4D0DFAF-28C4-4F63-B243-207ED1DC6009}" srcOrd="0" destOrd="0" presId="urn:microsoft.com/office/officeart/2005/8/layout/hierarchy5"/>
    <dgm:cxn modelId="{71ED7CF2-15C2-42BB-AF62-A4B2480F025F}" type="presOf" srcId="{6DF32CAF-7552-4D04-B82A-DA6A6E5834B8}" destId="{1C17F391-5286-4ED1-9AC5-19890261A50D}" srcOrd="0" destOrd="0" presId="urn:microsoft.com/office/officeart/2005/8/layout/hierarchy5"/>
    <dgm:cxn modelId="{F44F7EF6-882C-42FB-8A10-246872F799FA}" type="presOf" srcId="{70844967-9B6F-4F24-BD3A-F5E0FC164877}" destId="{66444C42-E5B3-4132-B13E-6BC5C2897D71}" srcOrd="1" destOrd="0" presId="urn:microsoft.com/office/officeart/2005/8/layout/hierarchy5"/>
    <dgm:cxn modelId="{D82FFEFA-6A11-4CFD-9613-25BF56042D6C}" type="presOf" srcId="{A1437EB4-9DD8-4C98-9653-E758A676A3D3}" destId="{0019FA52-98F9-4BC6-A7D3-C204C8335F1C}" srcOrd="1" destOrd="0" presId="urn:microsoft.com/office/officeart/2005/8/layout/hierarchy5"/>
    <dgm:cxn modelId="{5D8CA4FB-42E3-4358-9F3D-B516C6F7D846}" type="presOf" srcId="{DF9D4289-0A0B-4B35-8A66-C3FB989632F1}" destId="{30D9DAF6-8516-4877-A008-26CD127D5125}" srcOrd="0" destOrd="0" presId="urn:microsoft.com/office/officeart/2005/8/layout/hierarchy5"/>
    <dgm:cxn modelId="{5CD811FD-C1F4-4143-BA42-A256BE6D2A6F}" type="presOf" srcId="{8C25C44F-ECFE-4719-861D-6CF9E8FD221D}" destId="{61D89CD1-5CA5-476B-9BB5-BDC13CE60DAE}" srcOrd="0" destOrd="0" presId="urn:microsoft.com/office/officeart/2005/8/layout/hierarchy5"/>
    <dgm:cxn modelId="{695C6DFD-9773-4E24-88D7-2F1EB697AB35}" type="presOf" srcId="{CE760B0E-8B82-45C6-93E0-38653CA22F99}" destId="{F71FA772-C517-4CEC-ABC5-DD7516026EDE}" srcOrd="1" destOrd="0" presId="urn:microsoft.com/office/officeart/2005/8/layout/hierarchy5"/>
    <dgm:cxn modelId="{A8167FFE-7E16-4301-8838-F7302E3D16C4}" type="presOf" srcId="{7BFD2E05-F86C-4548-A53B-57A28AAE9555}" destId="{7F18FD1F-763B-4F7F-AB8D-7B8E57563B89}" srcOrd="0" destOrd="0" presId="urn:microsoft.com/office/officeart/2005/8/layout/hierarchy5"/>
    <dgm:cxn modelId="{38F9F1FF-57D0-4F12-BF23-7CF019792544}" type="presOf" srcId="{7BFD2E05-F86C-4548-A53B-57A28AAE9555}" destId="{ABF7A7FD-F9EF-4A93-ACBB-4CDBAA4BD351}" srcOrd="1" destOrd="0" presId="urn:microsoft.com/office/officeart/2005/8/layout/hierarchy5"/>
    <dgm:cxn modelId="{CE04890E-7FEC-41D9-8BB2-F5BBE4C0781F}" type="presParOf" srcId="{6634D71F-5F89-4DE6-A300-9A5F7F0126C8}" destId="{D982EC0F-7C70-4AD5-B8E5-DA6A288E8CE9}" srcOrd="0" destOrd="0" presId="urn:microsoft.com/office/officeart/2005/8/layout/hierarchy5"/>
    <dgm:cxn modelId="{277D9911-527F-4E9B-93F2-662F1BBEF5F8}" type="presParOf" srcId="{D982EC0F-7C70-4AD5-B8E5-DA6A288E8CE9}" destId="{9EF89FD9-91FF-40F7-BE43-E53CCE6B0E79}" srcOrd="0" destOrd="0" presId="urn:microsoft.com/office/officeart/2005/8/layout/hierarchy5"/>
    <dgm:cxn modelId="{8733C5C8-8DDF-41DB-AEE4-3F229F4EA49A}" type="presParOf" srcId="{9EF89FD9-91FF-40F7-BE43-E53CCE6B0E79}" destId="{E9E49C6A-12A5-43CC-9183-B113A396E7DE}" srcOrd="0" destOrd="0" presId="urn:microsoft.com/office/officeart/2005/8/layout/hierarchy5"/>
    <dgm:cxn modelId="{DA897047-FF54-4BF9-971F-DD8D98A92B43}" type="presParOf" srcId="{E9E49C6A-12A5-43CC-9183-B113A396E7DE}" destId="{385185D8-F4A1-4322-B18E-D4726F49448A}" srcOrd="0" destOrd="0" presId="urn:microsoft.com/office/officeart/2005/8/layout/hierarchy5"/>
    <dgm:cxn modelId="{7748C92F-CD23-4438-89D0-B98879882F3E}" type="presParOf" srcId="{E9E49C6A-12A5-43CC-9183-B113A396E7DE}" destId="{F3E292D0-B833-4E5B-BCD7-7E86408B33C4}" srcOrd="1" destOrd="0" presId="urn:microsoft.com/office/officeart/2005/8/layout/hierarchy5"/>
    <dgm:cxn modelId="{4B4F68AE-9B6D-4185-944C-012BC76BC28E}" type="presParOf" srcId="{F3E292D0-B833-4E5B-BCD7-7E86408B33C4}" destId="{7E90D69A-5D25-4E27-9266-80FD0FBFA183}" srcOrd="0" destOrd="0" presId="urn:microsoft.com/office/officeart/2005/8/layout/hierarchy5"/>
    <dgm:cxn modelId="{CB3664AA-D8AA-4832-8D6B-2B8B43DB6113}" type="presParOf" srcId="{7E90D69A-5D25-4E27-9266-80FD0FBFA183}" destId="{F71FA772-C517-4CEC-ABC5-DD7516026EDE}" srcOrd="0" destOrd="0" presId="urn:microsoft.com/office/officeart/2005/8/layout/hierarchy5"/>
    <dgm:cxn modelId="{03ECA69A-EB21-40C6-87FC-3CA31C9D0E5B}" type="presParOf" srcId="{F3E292D0-B833-4E5B-BCD7-7E86408B33C4}" destId="{3F8F6306-002E-4CDD-8AE8-B73B445FF45C}" srcOrd="1" destOrd="0" presId="urn:microsoft.com/office/officeart/2005/8/layout/hierarchy5"/>
    <dgm:cxn modelId="{447DB854-FE01-4F4D-87BB-5EA8AA6A058E}" type="presParOf" srcId="{3F8F6306-002E-4CDD-8AE8-B73B445FF45C}" destId="{9716437D-4694-4F58-8930-5C91E4404F7A}" srcOrd="0" destOrd="0" presId="urn:microsoft.com/office/officeart/2005/8/layout/hierarchy5"/>
    <dgm:cxn modelId="{FBC17382-884F-4770-8D72-F410EC0AD665}" type="presParOf" srcId="{3F8F6306-002E-4CDD-8AE8-B73B445FF45C}" destId="{A56A5C90-8D3E-4521-BB7A-AC69317EBE7C}" srcOrd="1" destOrd="0" presId="urn:microsoft.com/office/officeart/2005/8/layout/hierarchy5"/>
    <dgm:cxn modelId="{EA24E10D-7525-4D96-92E4-F371A91D6389}" type="presParOf" srcId="{F3E292D0-B833-4E5B-BCD7-7E86408B33C4}" destId="{EBD068A5-8605-4230-B57C-33C67B51F25E}" srcOrd="2" destOrd="0" presId="urn:microsoft.com/office/officeart/2005/8/layout/hierarchy5"/>
    <dgm:cxn modelId="{E801D177-6EDF-4A53-B5A8-E963DE36FDC9}" type="presParOf" srcId="{EBD068A5-8605-4230-B57C-33C67B51F25E}" destId="{D6C329A0-7B4C-4A34-80E3-443BF7A9E81E}" srcOrd="0" destOrd="0" presId="urn:microsoft.com/office/officeart/2005/8/layout/hierarchy5"/>
    <dgm:cxn modelId="{41E773C9-221F-4402-8013-B289A028E59D}" type="presParOf" srcId="{F3E292D0-B833-4E5B-BCD7-7E86408B33C4}" destId="{1D20D7CA-85EC-42A4-A9DE-BBF601A11F98}" srcOrd="3" destOrd="0" presId="urn:microsoft.com/office/officeart/2005/8/layout/hierarchy5"/>
    <dgm:cxn modelId="{108E341D-011B-4506-8211-C0DE84F314A7}" type="presParOf" srcId="{1D20D7CA-85EC-42A4-A9DE-BBF601A11F98}" destId="{30D9DAF6-8516-4877-A008-26CD127D5125}" srcOrd="0" destOrd="0" presId="urn:microsoft.com/office/officeart/2005/8/layout/hierarchy5"/>
    <dgm:cxn modelId="{2AC83AAA-7D1E-4C22-9C08-8576C999AD54}" type="presParOf" srcId="{1D20D7CA-85EC-42A4-A9DE-BBF601A11F98}" destId="{38B1F0D0-B178-4255-B0D1-5B04D60B3737}" srcOrd="1" destOrd="0" presId="urn:microsoft.com/office/officeart/2005/8/layout/hierarchy5"/>
    <dgm:cxn modelId="{C2422C49-1F1D-4E9D-8120-BED4C8F5BD74}" type="presParOf" srcId="{F3E292D0-B833-4E5B-BCD7-7E86408B33C4}" destId="{6F97D0C2-DE17-4276-B668-E6DF7028576B}" srcOrd="4" destOrd="0" presId="urn:microsoft.com/office/officeart/2005/8/layout/hierarchy5"/>
    <dgm:cxn modelId="{648FC94A-96DC-4365-AE08-4BD799D29196}" type="presParOf" srcId="{6F97D0C2-DE17-4276-B668-E6DF7028576B}" destId="{0D8CA83E-1423-41C9-97D5-65C9E26B7327}" srcOrd="0" destOrd="0" presId="urn:microsoft.com/office/officeart/2005/8/layout/hierarchy5"/>
    <dgm:cxn modelId="{51B7CD1B-D9D1-4B8E-B4F8-8408446B1B7A}" type="presParOf" srcId="{F3E292D0-B833-4E5B-BCD7-7E86408B33C4}" destId="{D982A598-5F93-4A26-B43F-994D5774CF0E}" srcOrd="5" destOrd="0" presId="urn:microsoft.com/office/officeart/2005/8/layout/hierarchy5"/>
    <dgm:cxn modelId="{B98B1F24-438B-42EE-990E-E24C88B6ACB8}" type="presParOf" srcId="{D982A598-5F93-4A26-B43F-994D5774CF0E}" destId="{6E9B7199-FC4C-4541-8DD2-A54DD6E1245E}" srcOrd="0" destOrd="0" presId="urn:microsoft.com/office/officeart/2005/8/layout/hierarchy5"/>
    <dgm:cxn modelId="{D664D7A6-4281-4E95-9031-CA6AC9942023}" type="presParOf" srcId="{D982A598-5F93-4A26-B43F-994D5774CF0E}" destId="{ABA16520-4BA0-45CB-80F5-347255C24825}" srcOrd="1" destOrd="0" presId="urn:microsoft.com/office/officeart/2005/8/layout/hierarchy5"/>
    <dgm:cxn modelId="{742043F7-605B-40E3-9878-54B404F287C6}" type="presParOf" srcId="{F3E292D0-B833-4E5B-BCD7-7E86408B33C4}" destId="{6E6BC3B4-BF75-46B6-B483-228941DB955F}" srcOrd="6" destOrd="0" presId="urn:microsoft.com/office/officeart/2005/8/layout/hierarchy5"/>
    <dgm:cxn modelId="{B9867F73-D0F0-43DB-88A7-1EF4CE4060FD}" type="presParOf" srcId="{6E6BC3B4-BF75-46B6-B483-228941DB955F}" destId="{EF2F57D3-3B8B-40AB-BDEF-98225238043B}" srcOrd="0" destOrd="0" presId="urn:microsoft.com/office/officeart/2005/8/layout/hierarchy5"/>
    <dgm:cxn modelId="{9625A439-8ED9-480E-B895-8920B0DF4799}" type="presParOf" srcId="{F3E292D0-B833-4E5B-BCD7-7E86408B33C4}" destId="{63EFA387-018B-4E2A-9D7B-93BB2AB55F17}" srcOrd="7" destOrd="0" presId="urn:microsoft.com/office/officeart/2005/8/layout/hierarchy5"/>
    <dgm:cxn modelId="{91C95515-1FD7-48DD-ABD9-EBB2C900306C}" type="presParOf" srcId="{63EFA387-018B-4E2A-9D7B-93BB2AB55F17}" destId="{7EA79172-2E6A-4A60-A793-B50BFB3FD2B6}" srcOrd="0" destOrd="0" presId="urn:microsoft.com/office/officeart/2005/8/layout/hierarchy5"/>
    <dgm:cxn modelId="{49E470A8-AC35-44B5-884A-DC122E67F056}" type="presParOf" srcId="{63EFA387-018B-4E2A-9D7B-93BB2AB55F17}" destId="{C4CC4A9B-3A2D-4C44-B592-1E1AD7F8701F}" srcOrd="1" destOrd="0" presId="urn:microsoft.com/office/officeart/2005/8/layout/hierarchy5"/>
    <dgm:cxn modelId="{14477776-5672-4E3B-A5CC-EE3761059AEB}" type="presParOf" srcId="{F3E292D0-B833-4E5B-BCD7-7E86408B33C4}" destId="{F841AECE-5623-47D5-B3A2-BA9E1645F88E}" srcOrd="8" destOrd="0" presId="urn:microsoft.com/office/officeart/2005/8/layout/hierarchy5"/>
    <dgm:cxn modelId="{CA3BDC95-BAF4-4A7C-89A9-1A81AE9423DA}" type="presParOf" srcId="{F841AECE-5623-47D5-B3A2-BA9E1645F88E}" destId="{88AB1DE9-A035-424D-89D5-3F293184D77C}" srcOrd="0" destOrd="0" presId="urn:microsoft.com/office/officeart/2005/8/layout/hierarchy5"/>
    <dgm:cxn modelId="{592AF317-35B1-4B54-863A-A43D2655D4BE}" type="presParOf" srcId="{F3E292D0-B833-4E5B-BCD7-7E86408B33C4}" destId="{3F5EAD7A-F947-4B8A-A0E0-28AE66485678}" srcOrd="9" destOrd="0" presId="urn:microsoft.com/office/officeart/2005/8/layout/hierarchy5"/>
    <dgm:cxn modelId="{2172F212-04C6-4A2C-8D97-353ACC54B5A6}" type="presParOf" srcId="{3F5EAD7A-F947-4B8A-A0E0-28AE66485678}" destId="{417F671F-00C2-4EFA-8732-FA3AF9EB796B}" srcOrd="0" destOrd="0" presId="urn:microsoft.com/office/officeart/2005/8/layout/hierarchy5"/>
    <dgm:cxn modelId="{9FAF6F93-B780-4838-9D75-3C17D77FC54A}" type="presParOf" srcId="{3F5EAD7A-F947-4B8A-A0E0-28AE66485678}" destId="{F92FD00E-ECDA-4635-ABD3-1DED1C25AC75}" srcOrd="1" destOrd="0" presId="urn:microsoft.com/office/officeart/2005/8/layout/hierarchy5"/>
    <dgm:cxn modelId="{66F061D8-C5EC-4294-AC20-1A4CB5BAD105}" type="presParOf" srcId="{F3E292D0-B833-4E5B-BCD7-7E86408B33C4}" destId="{7F18FD1F-763B-4F7F-AB8D-7B8E57563B89}" srcOrd="10" destOrd="0" presId="urn:microsoft.com/office/officeart/2005/8/layout/hierarchy5"/>
    <dgm:cxn modelId="{34479F6C-EB7D-4CFB-B566-B5A5315645CF}" type="presParOf" srcId="{7F18FD1F-763B-4F7F-AB8D-7B8E57563B89}" destId="{ABF7A7FD-F9EF-4A93-ACBB-4CDBAA4BD351}" srcOrd="0" destOrd="0" presId="urn:microsoft.com/office/officeart/2005/8/layout/hierarchy5"/>
    <dgm:cxn modelId="{BF2A0D70-6616-4B5E-B8CC-246CADF27EF6}" type="presParOf" srcId="{F3E292D0-B833-4E5B-BCD7-7E86408B33C4}" destId="{B2840619-E35B-4905-99B5-B4328CFBBD60}" srcOrd="11" destOrd="0" presId="urn:microsoft.com/office/officeart/2005/8/layout/hierarchy5"/>
    <dgm:cxn modelId="{9094ACBF-295F-4088-8A37-E28F8933419E}" type="presParOf" srcId="{B2840619-E35B-4905-99B5-B4328CFBBD60}" destId="{4577364C-536C-4ADE-9EFE-D79C738E62A0}" srcOrd="0" destOrd="0" presId="urn:microsoft.com/office/officeart/2005/8/layout/hierarchy5"/>
    <dgm:cxn modelId="{2450D3FB-395C-493C-A880-0B816976C1AD}" type="presParOf" srcId="{B2840619-E35B-4905-99B5-B4328CFBBD60}" destId="{2572FD66-00F3-4774-8D2A-15E6C89B71CE}" srcOrd="1" destOrd="0" presId="urn:microsoft.com/office/officeart/2005/8/layout/hierarchy5"/>
    <dgm:cxn modelId="{5C35FB75-C8D4-4097-8480-8C3A5A6A2A12}" type="presParOf" srcId="{2572FD66-00F3-4774-8D2A-15E6C89B71CE}" destId="{F7CFBD1F-C407-42C5-A719-E3D024C9D4CB}" srcOrd="0" destOrd="0" presId="urn:microsoft.com/office/officeart/2005/8/layout/hierarchy5"/>
    <dgm:cxn modelId="{F13D26B3-9D31-42E6-9E4C-2273BDBBC1A7}" type="presParOf" srcId="{F7CFBD1F-C407-42C5-A719-E3D024C9D4CB}" destId="{B91632B5-5AFB-435F-B52F-0AFF7CC42AC5}" srcOrd="0" destOrd="0" presId="urn:microsoft.com/office/officeart/2005/8/layout/hierarchy5"/>
    <dgm:cxn modelId="{1C1F528F-7BB7-4525-B563-76834B2F5F4E}" type="presParOf" srcId="{2572FD66-00F3-4774-8D2A-15E6C89B71CE}" destId="{B8803046-72F2-4A19-9428-A6876C67601B}" srcOrd="1" destOrd="0" presId="urn:microsoft.com/office/officeart/2005/8/layout/hierarchy5"/>
    <dgm:cxn modelId="{18F0DA32-5C0A-4401-9AEF-5A0B2E7C4ADB}" type="presParOf" srcId="{B8803046-72F2-4A19-9428-A6876C67601B}" destId="{A9A58033-678B-4C7E-9832-8BE7B97F8102}" srcOrd="0" destOrd="0" presId="urn:microsoft.com/office/officeart/2005/8/layout/hierarchy5"/>
    <dgm:cxn modelId="{F42FC47C-A80C-4991-A12A-FA30FCC88047}" type="presParOf" srcId="{B8803046-72F2-4A19-9428-A6876C67601B}" destId="{B1D64B57-177E-4E90-82C5-AF9A1E2A7FCE}" srcOrd="1" destOrd="0" presId="urn:microsoft.com/office/officeart/2005/8/layout/hierarchy5"/>
    <dgm:cxn modelId="{44490356-E067-432E-A2BA-114F54F05EF6}" type="presParOf" srcId="{2572FD66-00F3-4774-8D2A-15E6C89B71CE}" destId="{FE4C2BA0-93FD-44AD-B50C-E7C930554968}" srcOrd="2" destOrd="0" presId="urn:microsoft.com/office/officeart/2005/8/layout/hierarchy5"/>
    <dgm:cxn modelId="{0B0FC236-0D27-4B01-B6A0-A9A428631E39}" type="presParOf" srcId="{FE4C2BA0-93FD-44AD-B50C-E7C930554968}" destId="{69414B26-C20B-4036-842F-C895AFC1985C}" srcOrd="0" destOrd="0" presId="urn:microsoft.com/office/officeart/2005/8/layout/hierarchy5"/>
    <dgm:cxn modelId="{D59AA410-A253-4179-BA1C-662A82BAB3C2}" type="presParOf" srcId="{2572FD66-00F3-4774-8D2A-15E6C89B71CE}" destId="{CC5504B2-0CD8-456F-8E8B-06A8D15CD700}" srcOrd="3" destOrd="0" presId="urn:microsoft.com/office/officeart/2005/8/layout/hierarchy5"/>
    <dgm:cxn modelId="{829BCA83-3548-4D5D-9EEF-A0282EF5B994}" type="presParOf" srcId="{CC5504B2-0CD8-456F-8E8B-06A8D15CD700}" destId="{77C9087B-F75C-4F05-85F3-EB66CE15A4CC}" srcOrd="0" destOrd="0" presId="urn:microsoft.com/office/officeart/2005/8/layout/hierarchy5"/>
    <dgm:cxn modelId="{A2ED6967-D6C0-4D7D-9F79-D1C322C12CEE}" type="presParOf" srcId="{CC5504B2-0CD8-456F-8E8B-06A8D15CD700}" destId="{BA9D65ED-9322-4DBF-A932-8A29A9B4742A}" srcOrd="1" destOrd="0" presId="urn:microsoft.com/office/officeart/2005/8/layout/hierarchy5"/>
    <dgm:cxn modelId="{538CF034-7076-4BA6-B475-F6B882CA8CF6}" type="presParOf" srcId="{2572FD66-00F3-4774-8D2A-15E6C89B71CE}" destId="{18AF5672-14BC-49B7-B160-40137B20618C}" srcOrd="4" destOrd="0" presId="urn:microsoft.com/office/officeart/2005/8/layout/hierarchy5"/>
    <dgm:cxn modelId="{6113BDB2-0188-4577-84A2-C98741C9A59F}" type="presParOf" srcId="{18AF5672-14BC-49B7-B160-40137B20618C}" destId="{7E228761-B5FE-4789-BD3A-2874203D5739}" srcOrd="0" destOrd="0" presId="urn:microsoft.com/office/officeart/2005/8/layout/hierarchy5"/>
    <dgm:cxn modelId="{855D938F-32CB-4F6F-AE68-E28995D6C6DD}" type="presParOf" srcId="{2572FD66-00F3-4774-8D2A-15E6C89B71CE}" destId="{25385C73-A770-41D9-BF42-1B8C65488148}" srcOrd="5" destOrd="0" presId="urn:microsoft.com/office/officeart/2005/8/layout/hierarchy5"/>
    <dgm:cxn modelId="{ACEF8102-6FBF-4519-85DD-8B3B55A28D14}" type="presParOf" srcId="{25385C73-A770-41D9-BF42-1B8C65488148}" destId="{A5F755D4-6545-43B2-9803-63837FDC2683}" srcOrd="0" destOrd="0" presId="urn:microsoft.com/office/officeart/2005/8/layout/hierarchy5"/>
    <dgm:cxn modelId="{81AA6D66-A17C-4246-B948-8E20E1460CA3}" type="presParOf" srcId="{25385C73-A770-41D9-BF42-1B8C65488148}" destId="{F55912C6-FB75-4200-8487-50BDDB2699D0}" srcOrd="1" destOrd="0" presId="urn:microsoft.com/office/officeart/2005/8/layout/hierarchy5"/>
    <dgm:cxn modelId="{6BEB84A0-AA19-46DF-AA36-FF80C046D7C9}" type="presParOf" srcId="{2572FD66-00F3-4774-8D2A-15E6C89B71CE}" destId="{1EB26254-1335-4D7C-AC8F-ECC6CF730452}" srcOrd="6" destOrd="0" presId="urn:microsoft.com/office/officeart/2005/8/layout/hierarchy5"/>
    <dgm:cxn modelId="{68A0A079-6B06-4F9C-BB46-FEFB4F0597F9}" type="presParOf" srcId="{1EB26254-1335-4D7C-AC8F-ECC6CF730452}" destId="{4744C84C-827A-4D50-ACCE-19B987284015}" srcOrd="0" destOrd="0" presId="urn:microsoft.com/office/officeart/2005/8/layout/hierarchy5"/>
    <dgm:cxn modelId="{5964F38C-83D3-40EE-A15F-20DA6C4AE295}" type="presParOf" srcId="{2572FD66-00F3-4774-8D2A-15E6C89B71CE}" destId="{067AD231-CEFC-4694-800D-2C0BD7F4A3E7}" srcOrd="7" destOrd="0" presId="urn:microsoft.com/office/officeart/2005/8/layout/hierarchy5"/>
    <dgm:cxn modelId="{7671FB88-6285-43F8-AC05-8ABFB4AB34A1}" type="presParOf" srcId="{067AD231-CEFC-4694-800D-2C0BD7F4A3E7}" destId="{DD85758B-F16E-420B-B868-BD1EE558B4EB}" srcOrd="0" destOrd="0" presId="urn:microsoft.com/office/officeart/2005/8/layout/hierarchy5"/>
    <dgm:cxn modelId="{EF96D77E-A55F-47CB-9C86-BC9679886BDA}" type="presParOf" srcId="{067AD231-CEFC-4694-800D-2C0BD7F4A3E7}" destId="{E1A46454-E1D7-4B15-BA50-C601D771ED1B}" srcOrd="1" destOrd="0" presId="urn:microsoft.com/office/officeart/2005/8/layout/hierarchy5"/>
    <dgm:cxn modelId="{72F3930F-F07A-4B86-9FE1-D1426DA4BABF}" type="presParOf" srcId="{2572FD66-00F3-4774-8D2A-15E6C89B71CE}" destId="{AF6E1D90-E2CD-4885-B720-6A5CB0AE7902}" srcOrd="8" destOrd="0" presId="urn:microsoft.com/office/officeart/2005/8/layout/hierarchy5"/>
    <dgm:cxn modelId="{CD3428F7-D4BE-4F24-8F5F-8F89EF1FB0EA}" type="presParOf" srcId="{AF6E1D90-E2CD-4885-B720-6A5CB0AE7902}" destId="{FF5E6591-006F-4994-98D5-820A2B80C8DE}" srcOrd="0" destOrd="0" presId="urn:microsoft.com/office/officeart/2005/8/layout/hierarchy5"/>
    <dgm:cxn modelId="{C7617422-7529-4311-AC30-F96775AEEBD6}" type="presParOf" srcId="{2572FD66-00F3-4774-8D2A-15E6C89B71CE}" destId="{C99FBB8F-9899-4673-810C-EF7D933BB641}" srcOrd="9" destOrd="0" presId="urn:microsoft.com/office/officeart/2005/8/layout/hierarchy5"/>
    <dgm:cxn modelId="{7E950D6F-C8B7-4E2F-9705-B2CC2CD9F1F2}" type="presParOf" srcId="{C99FBB8F-9899-4673-810C-EF7D933BB641}" destId="{85C799CF-0E37-495C-81B6-539FC4B74A4B}" srcOrd="0" destOrd="0" presId="urn:microsoft.com/office/officeart/2005/8/layout/hierarchy5"/>
    <dgm:cxn modelId="{53679F36-A150-4A8D-AE1E-8E8DD1CE1C72}" type="presParOf" srcId="{C99FBB8F-9899-4673-810C-EF7D933BB641}" destId="{E80A3EED-93D8-421A-85B2-0564BF877FAD}" srcOrd="1" destOrd="0" presId="urn:microsoft.com/office/officeart/2005/8/layout/hierarchy5"/>
    <dgm:cxn modelId="{5AE43B2E-6538-4048-8E9E-D98E10CD1A1B}" type="presParOf" srcId="{E80A3EED-93D8-421A-85B2-0564BF877FAD}" destId="{1C17F391-5286-4ED1-9AC5-19890261A50D}" srcOrd="0" destOrd="0" presId="urn:microsoft.com/office/officeart/2005/8/layout/hierarchy5"/>
    <dgm:cxn modelId="{42225AAB-0EAB-415F-9F16-90CF3718DDCB}" type="presParOf" srcId="{1C17F391-5286-4ED1-9AC5-19890261A50D}" destId="{430D78C2-F500-40E2-ADD7-D401A4C446E8}" srcOrd="0" destOrd="0" presId="urn:microsoft.com/office/officeart/2005/8/layout/hierarchy5"/>
    <dgm:cxn modelId="{12A2A204-D778-42E0-8A76-CD725028499C}" type="presParOf" srcId="{E80A3EED-93D8-421A-85B2-0564BF877FAD}" destId="{50FC3C21-C771-41F1-8CAC-96EC25EB95CC}" srcOrd="1" destOrd="0" presId="urn:microsoft.com/office/officeart/2005/8/layout/hierarchy5"/>
    <dgm:cxn modelId="{710DA3E9-5173-412E-A34E-3A58EC6255E8}" type="presParOf" srcId="{50FC3C21-C771-41F1-8CAC-96EC25EB95CC}" destId="{E8EEAAC9-A475-4568-ABEA-840676941943}" srcOrd="0" destOrd="0" presId="urn:microsoft.com/office/officeart/2005/8/layout/hierarchy5"/>
    <dgm:cxn modelId="{842CE141-9CB1-4157-B89C-856333B2075A}" type="presParOf" srcId="{50FC3C21-C771-41F1-8CAC-96EC25EB95CC}" destId="{ECAE1DFE-CEF8-4A2C-9500-880035283A59}" srcOrd="1" destOrd="0" presId="urn:microsoft.com/office/officeart/2005/8/layout/hierarchy5"/>
    <dgm:cxn modelId="{9BD9B298-738F-4E5F-9547-9D7749D32E5C}" type="presParOf" srcId="{E80A3EED-93D8-421A-85B2-0564BF877FAD}" destId="{C956C439-869F-4D05-BA51-F8C7F00E46F0}" srcOrd="2" destOrd="0" presId="urn:microsoft.com/office/officeart/2005/8/layout/hierarchy5"/>
    <dgm:cxn modelId="{4C356E5D-1843-4FEF-8816-C4CC5574DB94}" type="presParOf" srcId="{C956C439-869F-4D05-BA51-F8C7F00E46F0}" destId="{839F169C-2AB9-46D3-9838-7A8129B8C6FE}" srcOrd="0" destOrd="0" presId="urn:microsoft.com/office/officeart/2005/8/layout/hierarchy5"/>
    <dgm:cxn modelId="{06B0A2FF-2D3C-49B1-9794-C7656B602860}" type="presParOf" srcId="{E80A3EED-93D8-421A-85B2-0564BF877FAD}" destId="{5757986E-8EC3-43B6-97AC-6BDB80FDE707}" srcOrd="3" destOrd="0" presId="urn:microsoft.com/office/officeart/2005/8/layout/hierarchy5"/>
    <dgm:cxn modelId="{D21B390E-A077-4B8D-9DFF-2952EF406666}" type="presParOf" srcId="{5757986E-8EC3-43B6-97AC-6BDB80FDE707}" destId="{3ED38AF9-67B6-4ED2-9235-5A732C68ED1E}" srcOrd="0" destOrd="0" presId="urn:microsoft.com/office/officeart/2005/8/layout/hierarchy5"/>
    <dgm:cxn modelId="{81C1713A-9914-442E-B40E-395199EBBDD6}" type="presParOf" srcId="{5757986E-8EC3-43B6-97AC-6BDB80FDE707}" destId="{E31D732C-B950-44AA-A828-E17A809C93A5}" srcOrd="1" destOrd="0" presId="urn:microsoft.com/office/officeart/2005/8/layout/hierarchy5"/>
    <dgm:cxn modelId="{F589E175-E074-4DAB-B6A9-4F2F138AF32F}" type="presParOf" srcId="{2572FD66-00F3-4774-8D2A-15E6C89B71CE}" destId="{EB2E7E0B-8091-4AB8-BF74-35B169B7C3EC}" srcOrd="10" destOrd="0" presId="urn:microsoft.com/office/officeart/2005/8/layout/hierarchy5"/>
    <dgm:cxn modelId="{DFF8DE4E-AB35-4A43-B1A3-4F5454C97EF5}" type="presParOf" srcId="{EB2E7E0B-8091-4AB8-BF74-35B169B7C3EC}" destId="{66444C42-E5B3-4132-B13E-6BC5C2897D71}" srcOrd="0" destOrd="0" presId="urn:microsoft.com/office/officeart/2005/8/layout/hierarchy5"/>
    <dgm:cxn modelId="{BF056CDC-464E-4296-B1C0-E67AF99BE6FC}" type="presParOf" srcId="{2572FD66-00F3-4774-8D2A-15E6C89B71CE}" destId="{F7D3D6C9-02F1-4232-B1FE-10064381AA04}" srcOrd="11" destOrd="0" presId="urn:microsoft.com/office/officeart/2005/8/layout/hierarchy5"/>
    <dgm:cxn modelId="{12B967E6-A004-4191-871E-12DF9D72A91E}" type="presParOf" srcId="{F7D3D6C9-02F1-4232-B1FE-10064381AA04}" destId="{5B828E59-ADD9-4E0C-AEE0-EDBF6D58A211}" srcOrd="0" destOrd="0" presId="urn:microsoft.com/office/officeart/2005/8/layout/hierarchy5"/>
    <dgm:cxn modelId="{45082887-9D41-4661-9A1E-E3B853E98DA4}" type="presParOf" srcId="{F7D3D6C9-02F1-4232-B1FE-10064381AA04}" destId="{4BEF806E-B999-4356-9429-AC6B1C5056E8}" srcOrd="1" destOrd="0" presId="urn:microsoft.com/office/officeart/2005/8/layout/hierarchy5"/>
    <dgm:cxn modelId="{EFAD93E9-D8E3-44AB-9BE6-96DE6FCAF06F}" type="presParOf" srcId="{4BEF806E-B999-4356-9429-AC6B1C5056E8}" destId="{15BA56DA-BC7B-4C32-9B10-17F1DFD089F1}" srcOrd="0" destOrd="0" presId="urn:microsoft.com/office/officeart/2005/8/layout/hierarchy5"/>
    <dgm:cxn modelId="{3ECE44F0-C7DD-493E-9BB1-2A1D99B13D95}" type="presParOf" srcId="{15BA56DA-BC7B-4C32-9B10-17F1DFD089F1}" destId="{F8819787-22BC-486C-A0AA-46FB93AEE2FC}" srcOrd="0" destOrd="0" presId="urn:microsoft.com/office/officeart/2005/8/layout/hierarchy5"/>
    <dgm:cxn modelId="{5A14F079-67F2-4C1B-B7A4-F90597EBF2D0}" type="presParOf" srcId="{4BEF806E-B999-4356-9429-AC6B1C5056E8}" destId="{AE49C5F1-A86C-41AC-90B3-B4547E06DEF1}" srcOrd="1" destOrd="0" presId="urn:microsoft.com/office/officeart/2005/8/layout/hierarchy5"/>
    <dgm:cxn modelId="{0F39D3D2-BBB5-43CC-9447-B60A94ABB53D}" type="presParOf" srcId="{AE49C5F1-A86C-41AC-90B3-B4547E06DEF1}" destId="{52625A13-5F24-4E9E-8BB9-33F04F66C229}" srcOrd="0" destOrd="0" presId="urn:microsoft.com/office/officeart/2005/8/layout/hierarchy5"/>
    <dgm:cxn modelId="{56CCA89E-E305-4BAC-96D5-9C007443BD2C}" type="presParOf" srcId="{AE49C5F1-A86C-41AC-90B3-B4547E06DEF1}" destId="{794F311A-5DA5-4A73-80D3-7569D65D6B8A}" srcOrd="1" destOrd="0" presId="urn:microsoft.com/office/officeart/2005/8/layout/hierarchy5"/>
    <dgm:cxn modelId="{767464D6-F008-49D4-A6FE-3DF69EDC7402}" type="presParOf" srcId="{4BEF806E-B999-4356-9429-AC6B1C5056E8}" destId="{DD4A90BE-29C9-41FB-8CA7-720D91EF069D}" srcOrd="2" destOrd="0" presId="urn:microsoft.com/office/officeart/2005/8/layout/hierarchy5"/>
    <dgm:cxn modelId="{56E94B01-6BBE-4F7E-9FCF-A1E190EFBE06}" type="presParOf" srcId="{DD4A90BE-29C9-41FB-8CA7-720D91EF069D}" destId="{99653B55-C4A1-43E0-B60B-551D1E43DF4E}" srcOrd="0" destOrd="0" presId="urn:microsoft.com/office/officeart/2005/8/layout/hierarchy5"/>
    <dgm:cxn modelId="{BA3172EE-4461-4501-B5D3-C9FADEBDD3C5}" type="presParOf" srcId="{4BEF806E-B999-4356-9429-AC6B1C5056E8}" destId="{C035E397-9698-4A3C-AD72-BEAD0D3C2A23}" srcOrd="3" destOrd="0" presId="urn:microsoft.com/office/officeart/2005/8/layout/hierarchy5"/>
    <dgm:cxn modelId="{E4B5C51A-508F-4564-A0B2-B16535DF2D34}" type="presParOf" srcId="{C035E397-9698-4A3C-AD72-BEAD0D3C2A23}" destId="{6BD6F249-9817-4392-A4E4-9BADBE21CD58}" srcOrd="0" destOrd="0" presId="urn:microsoft.com/office/officeart/2005/8/layout/hierarchy5"/>
    <dgm:cxn modelId="{36640D15-6D1C-4097-B8F2-A9F5FA476C68}" type="presParOf" srcId="{C035E397-9698-4A3C-AD72-BEAD0D3C2A23}" destId="{20250BD5-EA3E-4B4E-8528-566732B293DD}" srcOrd="1" destOrd="0" presId="urn:microsoft.com/office/officeart/2005/8/layout/hierarchy5"/>
    <dgm:cxn modelId="{88506232-3352-4206-BAE7-81EB2565507D}" type="presParOf" srcId="{2572FD66-00F3-4774-8D2A-15E6C89B71CE}" destId="{A164A342-0A5C-4335-9EC8-EDC60234A696}" srcOrd="12" destOrd="0" presId="urn:microsoft.com/office/officeart/2005/8/layout/hierarchy5"/>
    <dgm:cxn modelId="{E6F540C4-5944-49BD-86A1-17779C39277C}" type="presParOf" srcId="{A164A342-0A5C-4335-9EC8-EDC60234A696}" destId="{9134CF25-7DCC-46EF-89C4-059AAC0C7B73}" srcOrd="0" destOrd="0" presId="urn:microsoft.com/office/officeart/2005/8/layout/hierarchy5"/>
    <dgm:cxn modelId="{18BC84FA-EDDC-4490-B4F3-1E7C17312289}" type="presParOf" srcId="{2572FD66-00F3-4774-8D2A-15E6C89B71CE}" destId="{9DBA30FD-1599-4216-926D-E9D06EC33387}" srcOrd="13" destOrd="0" presId="urn:microsoft.com/office/officeart/2005/8/layout/hierarchy5"/>
    <dgm:cxn modelId="{8F09EEA4-CFD5-408E-B8A9-765A40AB0C57}" type="presParOf" srcId="{9DBA30FD-1599-4216-926D-E9D06EC33387}" destId="{EBA47F81-2FED-4703-A764-110BD9B61DC5}" srcOrd="0" destOrd="0" presId="urn:microsoft.com/office/officeart/2005/8/layout/hierarchy5"/>
    <dgm:cxn modelId="{A0C87814-3113-448A-B3A7-B4D420536F3B}" type="presParOf" srcId="{9DBA30FD-1599-4216-926D-E9D06EC33387}" destId="{149F3C44-4D70-446C-87C2-888C8453EE5F}" srcOrd="1" destOrd="0" presId="urn:microsoft.com/office/officeart/2005/8/layout/hierarchy5"/>
    <dgm:cxn modelId="{9243FB41-732A-4CFC-ADA2-13F61D8EA811}" type="presParOf" srcId="{149F3C44-4D70-446C-87C2-888C8453EE5F}" destId="{3B6B9C09-226B-449B-A3FD-14176FB1DF50}" srcOrd="0" destOrd="0" presId="urn:microsoft.com/office/officeart/2005/8/layout/hierarchy5"/>
    <dgm:cxn modelId="{79B44D4A-5D30-4B81-A863-E38DB7C80AF4}" type="presParOf" srcId="{3B6B9C09-226B-449B-A3FD-14176FB1DF50}" destId="{EBAC15A4-6DF5-4B73-A564-E34A37FCD6F5}" srcOrd="0" destOrd="0" presId="urn:microsoft.com/office/officeart/2005/8/layout/hierarchy5"/>
    <dgm:cxn modelId="{225413D1-E7D9-407C-B379-F9AAB621FBD3}" type="presParOf" srcId="{149F3C44-4D70-446C-87C2-888C8453EE5F}" destId="{E4029461-464A-4CB1-92CC-5DB4D10CB08A}" srcOrd="1" destOrd="0" presId="urn:microsoft.com/office/officeart/2005/8/layout/hierarchy5"/>
    <dgm:cxn modelId="{3FAB5410-FCA6-4312-9F4B-D0274CFDAFF6}" type="presParOf" srcId="{E4029461-464A-4CB1-92CC-5DB4D10CB08A}" destId="{40F6CC06-E5C0-4B47-A8D0-2848520E6F22}" srcOrd="0" destOrd="0" presId="urn:microsoft.com/office/officeart/2005/8/layout/hierarchy5"/>
    <dgm:cxn modelId="{413C4D64-CFDF-425A-865D-4E16E59F9670}" type="presParOf" srcId="{E4029461-464A-4CB1-92CC-5DB4D10CB08A}" destId="{07A45A92-03DD-4096-8355-D3E3B9C2535D}" srcOrd="1" destOrd="0" presId="urn:microsoft.com/office/officeart/2005/8/layout/hierarchy5"/>
    <dgm:cxn modelId="{00565F3F-EDAD-46A5-8C78-90A46464C45E}" type="presParOf" srcId="{149F3C44-4D70-446C-87C2-888C8453EE5F}" destId="{0272C122-1F66-494B-A848-444FC1CA0E6A}" srcOrd="2" destOrd="0" presId="urn:microsoft.com/office/officeart/2005/8/layout/hierarchy5"/>
    <dgm:cxn modelId="{77C64838-CB5E-45D0-B73C-8235F3B5D490}" type="presParOf" srcId="{0272C122-1F66-494B-A848-444FC1CA0E6A}" destId="{85D6AA19-09AB-45C3-97E8-0BFBB5440052}" srcOrd="0" destOrd="0" presId="urn:microsoft.com/office/officeart/2005/8/layout/hierarchy5"/>
    <dgm:cxn modelId="{A9801D6C-15AB-4347-8461-0E606DC20174}" type="presParOf" srcId="{149F3C44-4D70-446C-87C2-888C8453EE5F}" destId="{2AABF950-8330-43DA-8A84-DD15619FF0B5}" srcOrd="3" destOrd="0" presId="urn:microsoft.com/office/officeart/2005/8/layout/hierarchy5"/>
    <dgm:cxn modelId="{E918F754-051C-4581-A648-11B38484503F}" type="presParOf" srcId="{2AABF950-8330-43DA-8A84-DD15619FF0B5}" destId="{243AFD99-83BB-48A5-9809-E322923CB653}" srcOrd="0" destOrd="0" presId="urn:microsoft.com/office/officeart/2005/8/layout/hierarchy5"/>
    <dgm:cxn modelId="{59DB19B1-763D-49FF-AA0A-560A807C709C}" type="presParOf" srcId="{2AABF950-8330-43DA-8A84-DD15619FF0B5}" destId="{AD71DE0C-BE81-47DF-9AC6-70EA03FD68CF}" srcOrd="1" destOrd="0" presId="urn:microsoft.com/office/officeart/2005/8/layout/hierarchy5"/>
    <dgm:cxn modelId="{940C92DB-598D-4EB5-ADAA-DAA3AD5B062E}" type="presParOf" srcId="{2572FD66-00F3-4774-8D2A-15E6C89B71CE}" destId="{226F3650-98D2-4C9D-9542-BDA4B2097C59}" srcOrd="14" destOrd="0" presId="urn:microsoft.com/office/officeart/2005/8/layout/hierarchy5"/>
    <dgm:cxn modelId="{4554B997-1987-47C6-BC4D-78588433912F}" type="presParOf" srcId="{226F3650-98D2-4C9D-9542-BDA4B2097C59}" destId="{B1C31646-581A-4463-9717-F3969113F7B2}" srcOrd="0" destOrd="0" presId="urn:microsoft.com/office/officeart/2005/8/layout/hierarchy5"/>
    <dgm:cxn modelId="{31242AA3-AE0C-4A63-954F-9F088BC99BC1}" type="presParOf" srcId="{2572FD66-00F3-4774-8D2A-15E6C89B71CE}" destId="{9AAFC76B-3E01-4525-B954-8ADB43717CD0}" srcOrd="15" destOrd="0" presId="urn:microsoft.com/office/officeart/2005/8/layout/hierarchy5"/>
    <dgm:cxn modelId="{571FFF27-B630-4900-9A23-1219C6A065D9}" type="presParOf" srcId="{9AAFC76B-3E01-4525-B954-8ADB43717CD0}" destId="{0E066940-B211-4D9E-AF41-88C96EDA94BD}" srcOrd="0" destOrd="0" presId="urn:microsoft.com/office/officeart/2005/8/layout/hierarchy5"/>
    <dgm:cxn modelId="{3D16E719-F814-479F-9E2F-2672B4F925A2}" type="presParOf" srcId="{9AAFC76B-3E01-4525-B954-8ADB43717CD0}" destId="{E5732331-1C79-42A3-8CAB-2678129F7A8C}" srcOrd="1" destOrd="0" presId="urn:microsoft.com/office/officeart/2005/8/layout/hierarchy5"/>
    <dgm:cxn modelId="{DB78AE64-1171-4E54-9E8E-CD5996709547}" type="presParOf" srcId="{E5732331-1C79-42A3-8CAB-2678129F7A8C}" destId="{0ADBA5F0-2E27-46FC-9901-8E4115C41BBD}" srcOrd="0" destOrd="0" presId="urn:microsoft.com/office/officeart/2005/8/layout/hierarchy5"/>
    <dgm:cxn modelId="{3FD8911B-F25E-41A5-9130-5ABAB04646A2}" type="presParOf" srcId="{0ADBA5F0-2E27-46FC-9901-8E4115C41BBD}" destId="{91B3504B-268D-461B-9188-D51370BDDBD4}" srcOrd="0" destOrd="0" presId="urn:microsoft.com/office/officeart/2005/8/layout/hierarchy5"/>
    <dgm:cxn modelId="{642D8CB3-65DE-48C2-BE36-18BCAA01FFE0}" type="presParOf" srcId="{E5732331-1C79-42A3-8CAB-2678129F7A8C}" destId="{ECB787F8-2946-482B-9570-11E86E471CC1}" srcOrd="1" destOrd="0" presId="urn:microsoft.com/office/officeart/2005/8/layout/hierarchy5"/>
    <dgm:cxn modelId="{B9B65345-B009-45DC-B9B3-5E5E186B774A}" type="presParOf" srcId="{ECB787F8-2946-482B-9570-11E86E471CC1}" destId="{F7B528C2-9E0B-488D-BADF-7801F7B15E0A}" srcOrd="0" destOrd="0" presId="urn:microsoft.com/office/officeart/2005/8/layout/hierarchy5"/>
    <dgm:cxn modelId="{1EF9284B-1B13-4DB9-84C8-178C66DABD77}" type="presParOf" srcId="{ECB787F8-2946-482B-9570-11E86E471CC1}" destId="{6813759E-D348-4DED-9D6A-ED4401A50612}" srcOrd="1" destOrd="0" presId="urn:microsoft.com/office/officeart/2005/8/layout/hierarchy5"/>
    <dgm:cxn modelId="{E3761824-5549-4A90-B602-7AA9CF7A2A2B}" type="presParOf" srcId="{E5732331-1C79-42A3-8CAB-2678129F7A8C}" destId="{48354A08-1009-4357-84FE-92200D57BF68}" srcOrd="2" destOrd="0" presId="urn:microsoft.com/office/officeart/2005/8/layout/hierarchy5"/>
    <dgm:cxn modelId="{955FFB60-A1F1-4222-9815-0489BFBAFE4C}" type="presParOf" srcId="{48354A08-1009-4357-84FE-92200D57BF68}" destId="{1FE9DD9B-269B-4945-8239-39C676DCB377}" srcOrd="0" destOrd="0" presId="urn:microsoft.com/office/officeart/2005/8/layout/hierarchy5"/>
    <dgm:cxn modelId="{B4EB4FF2-A8AD-44BE-A21C-F10A47F87383}" type="presParOf" srcId="{E5732331-1C79-42A3-8CAB-2678129F7A8C}" destId="{CF75C7D1-563E-48B4-973F-0ED0427A4C5D}" srcOrd="3" destOrd="0" presId="urn:microsoft.com/office/officeart/2005/8/layout/hierarchy5"/>
    <dgm:cxn modelId="{52A96D6E-7AAF-4C3D-8D47-7BCEEB2D04A0}" type="presParOf" srcId="{CF75C7D1-563E-48B4-973F-0ED0427A4C5D}" destId="{6A3D2B4D-D6C5-44A6-A5E1-FE7E1C52B6DB}" srcOrd="0" destOrd="0" presId="urn:microsoft.com/office/officeart/2005/8/layout/hierarchy5"/>
    <dgm:cxn modelId="{967645A1-D9F3-4BC2-9E12-7D651A6CAEE9}" type="presParOf" srcId="{CF75C7D1-563E-48B4-973F-0ED0427A4C5D}" destId="{BEDBCA3F-282C-4D5A-8A61-B4E59B3E8633}" srcOrd="1" destOrd="0" presId="urn:microsoft.com/office/officeart/2005/8/layout/hierarchy5"/>
    <dgm:cxn modelId="{14A33BEF-9041-4694-A52D-60E64C1008B6}" type="presParOf" srcId="{F3E292D0-B833-4E5B-BCD7-7E86408B33C4}" destId="{432555AD-C1A0-4EF7-8EC3-C071B6D860C4}" srcOrd="12" destOrd="0" presId="urn:microsoft.com/office/officeart/2005/8/layout/hierarchy5"/>
    <dgm:cxn modelId="{8DA32812-F84E-499E-B540-07CF18FC4848}" type="presParOf" srcId="{432555AD-C1A0-4EF7-8EC3-C071B6D860C4}" destId="{F5AB0DED-C37F-4467-AF6C-51DB3EA5BE12}" srcOrd="0" destOrd="0" presId="urn:microsoft.com/office/officeart/2005/8/layout/hierarchy5"/>
    <dgm:cxn modelId="{90188F79-99D4-4803-B0FD-C8004468D5D8}" type="presParOf" srcId="{F3E292D0-B833-4E5B-BCD7-7E86408B33C4}" destId="{3CFACE81-61A8-4371-A065-09D13330E8B3}" srcOrd="13" destOrd="0" presId="urn:microsoft.com/office/officeart/2005/8/layout/hierarchy5"/>
    <dgm:cxn modelId="{6D5969C6-FF73-472B-AF1B-6A323B5889C0}" type="presParOf" srcId="{3CFACE81-61A8-4371-A065-09D13330E8B3}" destId="{189A8B04-774D-4F18-BBC2-D516932DA981}" srcOrd="0" destOrd="0" presId="urn:microsoft.com/office/officeart/2005/8/layout/hierarchy5"/>
    <dgm:cxn modelId="{DC9233B6-D499-49F0-9C37-EDA7FCD19C91}" type="presParOf" srcId="{3CFACE81-61A8-4371-A065-09D13330E8B3}" destId="{CA6D5A63-82A3-4721-84FA-0A578662BA45}" srcOrd="1" destOrd="0" presId="urn:microsoft.com/office/officeart/2005/8/layout/hierarchy5"/>
    <dgm:cxn modelId="{818B37BD-E435-452C-AF02-7C964069A883}" type="presParOf" srcId="{CA6D5A63-82A3-4721-84FA-0A578662BA45}" destId="{F8ED9351-7868-4E8A-B4FE-62D687B35CAF}" srcOrd="0" destOrd="0" presId="urn:microsoft.com/office/officeart/2005/8/layout/hierarchy5"/>
    <dgm:cxn modelId="{1EC5FAE8-2071-413F-AB16-779DD15DBB8C}" type="presParOf" srcId="{F8ED9351-7868-4E8A-B4FE-62D687B35CAF}" destId="{7522EDC0-21F9-4810-BA40-312D63FA52EC}" srcOrd="0" destOrd="0" presId="urn:microsoft.com/office/officeart/2005/8/layout/hierarchy5"/>
    <dgm:cxn modelId="{C61A3A39-96DF-40A0-9865-9F41FDD25F23}" type="presParOf" srcId="{CA6D5A63-82A3-4721-84FA-0A578662BA45}" destId="{049BE370-E81D-41DA-881A-BD3839DCA9FE}" srcOrd="1" destOrd="0" presId="urn:microsoft.com/office/officeart/2005/8/layout/hierarchy5"/>
    <dgm:cxn modelId="{C5712B85-C389-447E-9655-99BC3EED483A}" type="presParOf" srcId="{049BE370-E81D-41DA-881A-BD3839DCA9FE}" destId="{E4D0DFAF-28C4-4F63-B243-207ED1DC6009}" srcOrd="0" destOrd="0" presId="urn:microsoft.com/office/officeart/2005/8/layout/hierarchy5"/>
    <dgm:cxn modelId="{84D65075-70BC-4128-9322-478F0AEA205C}" type="presParOf" srcId="{049BE370-E81D-41DA-881A-BD3839DCA9FE}" destId="{7420FD87-25E0-402E-AF6D-8922C931FC50}" srcOrd="1" destOrd="0" presId="urn:microsoft.com/office/officeart/2005/8/layout/hierarchy5"/>
    <dgm:cxn modelId="{09DD4117-08A4-4D87-8D28-853A9BC99E1C}" type="presParOf" srcId="{CA6D5A63-82A3-4721-84FA-0A578662BA45}" destId="{55BB0384-31D9-4786-BBEC-F1F793A7EA4B}" srcOrd="2" destOrd="0" presId="urn:microsoft.com/office/officeart/2005/8/layout/hierarchy5"/>
    <dgm:cxn modelId="{5BDEE454-BB73-42BA-99EA-3D25C13804D8}" type="presParOf" srcId="{55BB0384-31D9-4786-BBEC-F1F793A7EA4B}" destId="{39539993-77D7-4627-B8F3-FCC2B367A9A5}" srcOrd="0" destOrd="0" presId="urn:microsoft.com/office/officeart/2005/8/layout/hierarchy5"/>
    <dgm:cxn modelId="{639F3668-B609-4804-B66B-3904A7A57B68}" type="presParOf" srcId="{CA6D5A63-82A3-4721-84FA-0A578662BA45}" destId="{1C2778E5-E440-40E0-A6ED-93337C210080}" srcOrd="3" destOrd="0" presId="urn:microsoft.com/office/officeart/2005/8/layout/hierarchy5"/>
    <dgm:cxn modelId="{4F380901-F474-4F4D-91CE-FD1F82F7F5DC}" type="presParOf" srcId="{1C2778E5-E440-40E0-A6ED-93337C210080}" destId="{2B1623E1-FE22-4FAB-9E71-C0A646F8863D}" srcOrd="0" destOrd="0" presId="urn:microsoft.com/office/officeart/2005/8/layout/hierarchy5"/>
    <dgm:cxn modelId="{1297458A-FDE9-413A-9DB3-B4814CE7CA0D}" type="presParOf" srcId="{1C2778E5-E440-40E0-A6ED-93337C210080}" destId="{8F1A37E9-F501-43A6-8F29-CDE3840132D7}" srcOrd="1" destOrd="0" presId="urn:microsoft.com/office/officeart/2005/8/layout/hierarchy5"/>
    <dgm:cxn modelId="{E64FCD79-8569-487F-A8A0-2231EBD880A7}" type="presParOf" srcId="{CA6D5A63-82A3-4721-84FA-0A578662BA45}" destId="{177292D1-E5A5-4901-A27B-1B38E5F1EDFB}" srcOrd="4" destOrd="0" presId="urn:microsoft.com/office/officeart/2005/8/layout/hierarchy5"/>
    <dgm:cxn modelId="{ECA687D8-9384-49C7-A052-023394E0833D}" type="presParOf" srcId="{177292D1-E5A5-4901-A27B-1B38E5F1EDFB}" destId="{A97B6CA9-A7D0-4AC6-A35F-10CB7C7D32B6}" srcOrd="0" destOrd="0" presId="urn:microsoft.com/office/officeart/2005/8/layout/hierarchy5"/>
    <dgm:cxn modelId="{58EE7284-EA81-4D48-AB1A-6DD371087642}" type="presParOf" srcId="{CA6D5A63-82A3-4721-84FA-0A578662BA45}" destId="{7E039F19-05F6-45F0-9969-16B598386117}" srcOrd="5" destOrd="0" presId="urn:microsoft.com/office/officeart/2005/8/layout/hierarchy5"/>
    <dgm:cxn modelId="{3025E914-DE01-4E7A-9C9F-9E71BAB138CA}" type="presParOf" srcId="{7E039F19-05F6-45F0-9969-16B598386117}" destId="{076BAAD3-D1EF-48A3-9A1B-09EEF122203A}" srcOrd="0" destOrd="0" presId="urn:microsoft.com/office/officeart/2005/8/layout/hierarchy5"/>
    <dgm:cxn modelId="{F956B16A-D562-48B0-BB48-B7229B80D5B7}" type="presParOf" srcId="{7E039F19-05F6-45F0-9969-16B598386117}" destId="{49BA658D-E642-4B7C-B289-EA6CA4D165F0}" srcOrd="1" destOrd="0" presId="urn:microsoft.com/office/officeart/2005/8/layout/hierarchy5"/>
    <dgm:cxn modelId="{E68DEF6B-DC60-420B-A247-BED71621FE5F}" type="presParOf" srcId="{CA6D5A63-82A3-4721-84FA-0A578662BA45}" destId="{C47B4F43-AAA4-4854-B5A9-2AD4B14EF2C9}" srcOrd="6" destOrd="0" presId="urn:microsoft.com/office/officeart/2005/8/layout/hierarchy5"/>
    <dgm:cxn modelId="{2438AAB9-E0A5-4FBF-9D4F-1643024C70A4}" type="presParOf" srcId="{C47B4F43-AAA4-4854-B5A9-2AD4B14EF2C9}" destId="{9CE688DC-5E22-4C27-ABFB-872A1D601B5A}" srcOrd="0" destOrd="0" presId="urn:microsoft.com/office/officeart/2005/8/layout/hierarchy5"/>
    <dgm:cxn modelId="{8B1CD78A-D45D-4934-AD21-FEDA6929AE3B}" type="presParOf" srcId="{CA6D5A63-82A3-4721-84FA-0A578662BA45}" destId="{56E7B774-581E-4CF2-A07A-7BFE32A8E712}" srcOrd="7" destOrd="0" presId="urn:microsoft.com/office/officeart/2005/8/layout/hierarchy5"/>
    <dgm:cxn modelId="{3E024746-6BD6-4C5A-8767-05A51AA6A6CE}" type="presParOf" srcId="{56E7B774-581E-4CF2-A07A-7BFE32A8E712}" destId="{61D89CD1-5CA5-476B-9BB5-BDC13CE60DAE}" srcOrd="0" destOrd="0" presId="urn:microsoft.com/office/officeart/2005/8/layout/hierarchy5"/>
    <dgm:cxn modelId="{27176F6E-BF13-43C9-9F1C-B9EBC33E8D54}" type="presParOf" srcId="{56E7B774-581E-4CF2-A07A-7BFE32A8E712}" destId="{DECA30C9-AAD4-49F9-AC17-14ADC3E2259B}" srcOrd="1" destOrd="0" presId="urn:microsoft.com/office/officeart/2005/8/layout/hierarchy5"/>
    <dgm:cxn modelId="{86C88633-7E7B-4DC4-8ECA-288A9B44661B}" type="presParOf" srcId="{CA6D5A63-82A3-4721-84FA-0A578662BA45}" destId="{0FAA4E50-7AAD-49BD-A367-E0AE7C358B67}" srcOrd="8" destOrd="0" presId="urn:microsoft.com/office/officeart/2005/8/layout/hierarchy5"/>
    <dgm:cxn modelId="{C13D30AC-3368-42E7-8A2F-CA9C949CB43E}" type="presParOf" srcId="{0FAA4E50-7AAD-49BD-A367-E0AE7C358B67}" destId="{578EC92D-97FE-4A72-A4E4-AA723891FC5F}" srcOrd="0" destOrd="0" presId="urn:microsoft.com/office/officeart/2005/8/layout/hierarchy5"/>
    <dgm:cxn modelId="{B6E84020-6ABB-44C0-981C-03C225DE8BF4}" type="presParOf" srcId="{CA6D5A63-82A3-4721-84FA-0A578662BA45}" destId="{5D5EC719-30C8-4B9A-A497-2726814F14F5}" srcOrd="9" destOrd="0" presId="urn:microsoft.com/office/officeart/2005/8/layout/hierarchy5"/>
    <dgm:cxn modelId="{AD0F6311-7CF0-496F-B9E7-9593CB8E2FD0}" type="presParOf" srcId="{5D5EC719-30C8-4B9A-A497-2726814F14F5}" destId="{2A80DC6C-64B6-4D47-8DCB-1C41AFC828AF}" srcOrd="0" destOrd="0" presId="urn:microsoft.com/office/officeart/2005/8/layout/hierarchy5"/>
    <dgm:cxn modelId="{EB973E8C-3790-4A7A-9817-A778F5335D78}" type="presParOf" srcId="{5D5EC719-30C8-4B9A-A497-2726814F14F5}" destId="{95237341-C924-47F8-AB38-AC2EDB9A3EF8}" srcOrd="1" destOrd="0" presId="urn:microsoft.com/office/officeart/2005/8/layout/hierarchy5"/>
    <dgm:cxn modelId="{E1FE5FFE-7465-4ED7-BBAB-4411D1150DF1}" type="presParOf" srcId="{95237341-C924-47F8-AB38-AC2EDB9A3EF8}" destId="{A756F4DD-F06A-4A20-8949-D5BA7875A51F}" srcOrd="0" destOrd="0" presId="urn:microsoft.com/office/officeart/2005/8/layout/hierarchy5"/>
    <dgm:cxn modelId="{8427F43D-84FE-4BD9-8C36-2E8348CB0B14}" type="presParOf" srcId="{A756F4DD-F06A-4A20-8949-D5BA7875A51F}" destId="{99575569-06C9-4606-958A-3519115DDB54}" srcOrd="0" destOrd="0" presId="urn:microsoft.com/office/officeart/2005/8/layout/hierarchy5"/>
    <dgm:cxn modelId="{E4B7CA90-888A-46DC-A546-E7D3E3B84AF2}" type="presParOf" srcId="{95237341-C924-47F8-AB38-AC2EDB9A3EF8}" destId="{E115BAAD-6079-421A-BA6D-93D1178183A2}" srcOrd="1" destOrd="0" presId="urn:microsoft.com/office/officeart/2005/8/layout/hierarchy5"/>
    <dgm:cxn modelId="{2B6969BC-7691-4E7A-BCB9-C3F338C7C61A}" type="presParOf" srcId="{E115BAAD-6079-421A-BA6D-93D1178183A2}" destId="{A3D44A81-DA32-41B2-B8A8-6A9F6D0B362D}" srcOrd="0" destOrd="0" presId="urn:microsoft.com/office/officeart/2005/8/layout/hierarchy5"/>
    <dgm:cxn modelId="{E493448C-B5B4-41B1-9833-1DC2115F69CF}" type="presParOf" srcId="{E115BAAD-6079-421A-BA6D-93D1178183A2}" destId="{C25B6664-5DD5-4727-9229-0CC637111E2B}" srcOrd="1" destOrd="0" presId="urn:microsoft.com/office/officeart/2005/8/layout/hierarchy5"/>
    <dgm:cxn modelId="{05FBE9D0-B903-44F2-910E-229F49E79394}" type="presParOf" srcId="{95237341-C924-47F8-AB38-AC2EDB9A3EF8}" destId="{DBE31011-F359-41E6-A4D3-DBA4947A1E93}" srcOrd="2" destOrd="0" presId="urn:microsoft.com/office/officeart/2005/8/layout/hierarchy5"/>
    <dgm:cxn modelId="{9AC28281-73F8-4277-A8A9-F5C726A61495}" type="presParOf" srcId="{DBE31011-F359-41E6-A4D3-DBA4947A1E93}" destId="{C3BA57B9-65D3-4E28-805C-B5CAF8545685}" srcOrd="0" destOrd="0" presId="urn:microsoft.com/office/officeart/2005/8/layout/hierarchy5"/>
    <dgm:cxn modelId="{EB2793B4-2A43-4C45-8DB5-7CF5F228DA5A}" type="presParOf" srcId="{95237341-C924-47F8-AB38-AC2EDB9A3EF8}" destId="{36E165F6-C2C1-4F9B-B062-98772836448B}" srcOrd="3" destOrd="0" presId="urn:microsoft.com/office/officeart/2005/8/layout/hierarchy5"/>
    <dgm:cxn modelId="{F7E94B30-F221-400E-BE97-AC41271E2F72}" type="presParOf" srcId="{36E165F6-C2C1-4F9B-B062-98772836448B}" destId="{0B2A4929-7768-44C5-AE8F-5EB370FE7266}" srcOrd="0" destOrd="0" presId="urn:microsoft.com/office/officeart/2005/8/layout/hierarchy5"/>
    <dgm:cxn modelId="{4E922A7B-C1EA-4C5F-BC30-2FDEEB98304C}" type="presParOf" srcId="{36E165F6-C2C1-4F9B-B062-98772836448B}" destId="{0960273C-D9D9-49F7-AF29-A17CF718E75F}" srcOrd="1" destOrd="0" presId="urn:microsoft.com/office/officeart/2005/8/layout/hierarchy5"/>
    <dgm:cxn modelId="{2808EB01-382F-4C8D-9192-E710842E88EB}" type="presParOf" srcId="{CA6D5A63-82A3-4721-84FA-0A578662BA45}" destId="{91800CC8-BC09-4121-AED8-A12A29B43611}" srcOrd="10" destOrd="0" presId="urn:microsoft.com/office/officeart/2005/8/layout/hierarchy5"/>
    <dgm:cxn modelId="{A4A84E66-E06C-4DB2-AE42-B27101FFED25}" type="presParOf" srcId="{91800CC8-BC09-4121-AED8-A12A29B43611}" destId="{FC514165-8904-47BE-9AF3-EB82FA1A97BB}" srcOrd="0" destOrd="0" presId="urn:microsoft.com/office/officeart/2005/8/layout/hierarchy5"/>
    <dgm:cxn modelId="{F4BE9B44-59F0-470A-A8BA-8DC6EB05F2A8}" type="presParOf" srcId="{CA6D5A63-82A3-4721-84FA-0A578662BA45}" destId="{7CE1E1EC-F6BD-42F9-8C82-0D114B14DE66}" srcOrd="11" destOrd="0" presId="urn:microsoft.com/office/officeart/2005/8/layout/hierarchy5"/>
    <dgm:cxn modelId="{9CAAE4ED-A55E-47FE-9BE0-895C104D2EB2}" type="presParOf" srcId="{7CE1E1EC-F6BD-42F9-8C82-0D114B14DE66}" destId="{C41D7F63-16DE-40DE-B600-22C9AD86CF2C}" srcOrd="0" destOrd="0" presId="urn:microsoft.com/office/officeart/2005/8/layout/hierarchy5"/>
    <dgm:cxn modelId="{0454FC0A-8E2B-4145-9BA6-CDC1D1A4E6F1}" type="presParOf" srcId="{7CE1E1EC-F6BD-42F9-8C82-0D114B14DE66}" destId="{88FD3AA1-6E83-4012-A25A-A42F20ADE60B}" srcOrd="1" destOrd="0" presId="urn:microsoft.com/office/officeart/2005/8/layout/hierarchy5"/>
    <dgm:cxn modelId="{455F89CD-4DE4-443C-BCBF-D5E4B38AE1AC}" type="presParOf" srcId="{88FD3AA1-6E83-4012-A25A-A42F20ADE60B}" destId="{E2634F67-D982-4743-A6F6-385978B1169E}" srcOrd="0" destOrd="0" presId="urn:microsoft.com/office/officeart/2005/8/layout/hierarchy5"/>
    <dgm:cxn modelId="{8A52CCAE-8ED1-4792-BA49-2C9AD1919B06}" type="presParOf" srcId="{E2634F67-D982-4743-A6F6-385978B1169E}" destId="{A2BE2E4E-8A7B-4B5B-8972-B17D88077E16}" srcOrd="0" destOrd="0" presId="urn:microsoft.com/office/officeart/2005/8/layout/hierarchy5"/>
    <dgm:cxn modelId="{07F4C7B6-ED01-48E9-8688-61404E3D82FB}" type="presParOf" srcId="{88FD3AA1-6E83-4012-A25A-A42F20ADE60B}" destId="{8F5C7986-ED5A-4586-AF6E-6F0DE16C17A1}" srcOrd="1" destOrd="0" presId="urn:microsoft.com/office/officeart/2005/8/layout/hierarchy5"/>
    <dgm:cxn modelId="{2384CD36-2BD0-43D8-9229-40E396C0DF9D}" type="presParOf" srcId="{8F5C7986-ED5A-4586-AF6E-6F0DE16C17A1}" destId="{FEAB155D-9384-438F-928D-9A44CB0E986F}" srcOrd="0" destOrd="0" presId="urn:microsoft.com/office/officeart/2005/8/layout/hierarchy5"/>
    <dgm:cxn modelId="{F4564023-34DB-4445-894E-585C6170F15F}" type="presParOf" srcId="{8F5C7986-ED5A-4586-AF6E-6F0DE16C17A1}" destId="{CDEA5D87-2DC6-46FA-9CDD-CCE378AD4B2E}" srcOrd="1" destOrd="0" presId="urn:microsoft.com/office/officeart/2005/8/layout/hierarchy5"/>
    <dgm:cxn modelId="{4A853E0F-EEB9-4329-89B7-1C946F35A72E}" type="presParOf" srcId="{88FD3AA1-6E83-4012-A25A-A42F20ADE60B}" destId="{D08E0743-F8F4-4775-A9CF-EA28F5358B39}" srcOrd="2" destOrd="0" presId="urn:microsoft.com/office/officeart/2005/8/layout/hierarchy5"/>
    <dgm:cxn modelId="{5CDAF285-AD03-4A33-AEEC-2135959A41B1}" type="presParOf" srcId="{D08E0743-F8F4-4775-A9CF-EA28F5358B39}" destId="{2628FF17-02CC-4284-B919-515D53EE7A1B}" srcOrd="0" destOrd="0" presId="urn:microsoft.com/office/officeart/2005/8/layout/hierarchy5"/>
    <dgm:cxn modelId="{F8E6A22B-90BC-498C-A3EC-D3F4E7938CFB}" type="presParOf" srcId="{88FD3AA1-6E83-4012-A25A-A42F20ADE60B}" destId="{AA15A25B-5BD5-4FB7-8AD1-DC1E4A6ED6C5}" srcOrd="3" destOrd="0" presId="urn:microsoft.com/office/officeart/2005/8/layout/hierarchy5"/>
    <dgm:cxn modelId="{2BD929CB-4741-4D38-B19A-CC428EF0853B}" type="presParOf" srcId="{AA15A25B-5BD5-4FB7-8AD1-DC1E4A6ED6C5}" destId="{8B0604E9-B8C4-482B-BB2C-B2597BA5FF3D}" srcOrd="0" destOrd="0" presId="urn:microsoft.com/office/officeart/2005/8/layout/hierarchy5"/>
    <dgm:cxn modelId="{4FE594B2-10C6-4878-BC4F-225F1EC9A9E9}" type="presParOf" srcId="{AA15A25B-5BD5-4FB7-8AD1-DC1E4A6ED6C5}" destId="{51EEDF84-03D1-4167-8A8C-20596D279907}" srcOrd="1" destOrd="0" presId="urn:microsoft.com/office/officeart/2005/8/layout/hierarchy5"/>
    <dgm:cxn modelId="{67587996-B7DB-4FF1-AD5E-F3BA130136D6}" type="presParOf" srcId="{CA6D5A63-82A3-4721-84FA-0A578662BA45}" destId="{4A51425C-D0CA-4F92-AA01-4CBFC199647D}" srcOrd="12" destOrd="0" presId="urn:microsoft.com/office/officeart/2005/8/layout/hierarchy5"/>
    <dgm:cxn modelId="{55D5B16A-5F6D-437C-8CFA-E2B161915764}" type="presParOf" srcId="{4A51425C-D0CA-4F92-AA01-4CBFC199647D}" destId="{D95BACA8-A292-4998-8960-0BDA56F66BF9}" srcOrd="0" destOrd="0" presId="urn:microsoft.com/office/officeart/2005/8/layout/hierarchy5"/>
    <dgm:cxn modelId="{FA681A26-F744-4B56-B1EE-EC7C54E60638}" type="presParOf" srcId="{CA6D5A63-82A3-4721-84FA-0A578662BA45}" destId="{C01BB179-1E0F-4253-82B7-1B3BAA20FA97}" srcOrd="13" destOrd="0" presId="urn:microsoft.com/office/officeart/2005/8/layout/hierarchy5"/>
    <dgm:cxn modelId="{79EE881F-0309-4DCF-8796-197173FD6AEF}" type="presParOf" srcId="{C01BB179-1E0F-4253-82B7-1B3BAA20FA97}" destId="{07E929A9-64A8-46C9-B6F0-1D99820283BC}" srcOrd="0" destOrd="0" presId="urn:microsoft.com/office/officeart/2005/8/layout/hierarchy5"/>
    <dgm:cxn modelId="{01D7BB99-7216-4C58-8AB1-D9C832CA3DC6}" type="presParOf" srcId="{C01BB179-1E0F-4253-82B7-1B3BAA20FA97}" destId="{1640BD1F-EDDD-4895-8C84-C832C879C485}" srcOrd="1" destOrd="0" presId="urn:microsoft.com/office/officeart/2005/8/layout/hierarchy5"/>
    <dgm:cxn modelId="{71F4B462-CA65-4B11-8E54-8E5658734C80}" type="presParOf" srcId="{1640BD1F-EDDD-4895-8C84-C832C879C485}" destId="{60E8CCA6-F8DF-412B-A428-11E33EF4EDA4}" srcOrd="0" destOrd="0" presId="urn:microsoft.com/office/officeart/2005/8/layout/hierarchy5"/>
    <dgm:cxn modelId="{5BF82A71-2086-47BA-A820-EEF2A0084EC3}" type="presParOf" srcId="{60E8CCA6-F8DF-412B-A428-11E33EF4EDA4}" destId="{786F39D2-685C-4C5D-9F35-33C9514AECA0}" srcOrd="0" destOrd="0" presId="urn:microsoft.com/office/officeart/2005/8/layout/hierarchy5"/>
    <dgm:cxn modelId="{0D8F2BBB-3F3D-422F-94DB-4B8C7C50AEB0}" type="presParOf" srcId="{1640BD1F-EDDD-4895-8C84-C832C879C485}" destId="{4497976E-77E3-47C9-BA4C-38B8DC352B3C}" srcOrd="1" destOrd="0" presId="urn:microsoft.com/office/officeart/2005/8/layout/hierarchy5"/>
    <dgm:cxn modelId="{6B214C79-973A-4B34-836E-1BEA6303345E}" type="presParOf" srcId="{4497976E-77E3-47C9-BA4C-38B8DC352B3C}" destId="{5176DF5E-7944-465C-B0E2-DA80E9D791EA}" srcOrd="0" destOrd="0" presId="urn:microsoft.com/office/officeart/2005/8/layout/hierarchy5"/>
    <dgm:cxn modelId="{D94B8297-6FA1-47F6-8BF2-0C09CF092A87}" type="presParOf" srcId="{4497976E-77E3-47C9-BA4C-38B8DC352B3C}" destId="{5B564B6F-A41E-40B9-8E28-2D33E0EDE5CE}" srcOrd="1" destOrd="0" presId="urn:microsoft.com/office/officeart/2005/8/layout/hierarchy5"/>
    <dgm:cxn modelId="{3D1470BB-85BA-4E20-9A3D-2709150EC347}" type="presParOf" srcId="{1640BD1F-EDDD-4895-8C84-C832C879C485}" destId="{AC447E21-872E-4466-A9B2-2DBCAD7F75CA}" srcOrd="2" destOrd="0" presId="urn:microsoft.com/office/officeart/2005/8/layout/hierarchy5"/>
    <dgm:cxn modelId="{40C5C772-E10B-4D88-9C80-B312DF589836}" type="presParOf" srcId="{AC447E21-872E-4466-A9B2-2DBCAD7F75CA}" destId="{A2D370EB-5158-4548-B1A7-F1E600C51BAC}" srcOrd="0" destOrd="0" presId="urn:microsoft.com/office/officeart/2005/8/layout/hierarchy5"/>
    <dgm:cxn modelId="{2009FE40-1871-449C-9A94-751104610D1C}" type="presParOf" srcId="{1640BD1F-EDDD-4895-8C84-C832C879C485}" destId="{922B20E3-0696-4027-901D-21699A8FC90D}" srcOrd="3" destOrd="0" presId="urn:microsoft.com/office/officeart/2005/8/layout/hierarchy5"/>
    <dgm:cxn modelId="{CD8445AB-C1AE-4157-A750-22F966B33DA9}" type="presParOf" srcId="{922B20E3-0696-4027-901D-21699A8FC90D}" destId="{BFB46B42-4291-42A4-B5C8-943A02DE8765}" srcOrd="0" destOrd="0" presId="urn:microsoft.com/office/officeart/2005/8/layout/hierarchy5"/>
    <dgm:cxn modelId="{D52F49C2-ED03-42BA-956D-FFFBE946C3EB}" type="presParOf" srcId="{922B20E3-0696-4027-901D-21699A8FC90D}" destId="{AB2393FF-5306-42CA-B1B6-4389CD713F3A}" srcOrd="1" destOrd="0" presId="urn:microsoft.com/office/officeart/2005/8/layout/hierarchy5"/>
    <dgm:cxn modelId="{8CC4C548-A9D0-45B3-B853-D0B577020EB2}" type="presParOf" srcId="{CA6D5A63-82A3-4721-84FA-0A578662BA45}" destId="{65770D60-A37A-4E0D-9EC8-E8108593C43A}" srcOrd="14" destOrd="0" presId="urn:microsoft.com/office/officeart/2005/8/layout/hierarchy5"/>
    <dgm:cxn modelId="{B106B3C8-4BE5-4591-8D86-CE69D7ED4149}" type="presParOf" srcId="{65770D60-A37A-4E0D-9EC8-E8108593C43A}" destId="{0019FA52-98F9-4BC6-A7D3-C204C8335F1C}" srcOrd="0" destOrd="0" presId="urn:microsoft.com/office/officeart/2005/8/layout/hierarchy5"/>
    <dgm:cxn modelId="{5C33D9FB-8E17-41DA-94AC-0227B46DC96C}" type="presParOf" srcId="{CA6D5A63-82A3-4721-84FA-0A578662BA45}" destId="{2682FEB2-0D62-4449-B5A3-BA5D0F8CBA6D}" srcOrd="15" destOrd="0" presId="urn:microsoft.com/office/officeart/2005/8/layout/hierarchy5"/>
    <dgm:cxn modelId="{F73DE4AB-5B95-48C4-8078-8FD7B05DA45E}" type="presParOf" srcId="{2682FEB2-0D62-4449-B5A3-BA5D0F8CBA6D}" destId="{9955202C-16E3-4ADC-A5E1-9483418E23D2}" srcOrd="0" destOrd="0" presId="urn:microsoft.com/office/officeart/2005/8/layout/hierarchy5"/>
    <dgm:cxn modelId="{84B0AE39-11EF-4F24-9034-8C557BC35068}" type="presParOf" srcId="{2682FEB2-0D62-4449-B5A3-BA5D0F8CBA6D}" destId="{95ED9F30-E4C2-42E2-BC14-0FBD6FF3944B}" srcOrd="1" destOrd="0" presId="urn:microsoft.com/office/officeart/2005/8/layout/hierarchy5"/>
    <dgm:cxn modelId="{A8386A10-131C-4684-87B9-14E4868F1E90}" type="presParOf" srcId="{95ED9F30-E4C2-42E2-BC14-0FBD6FF3944B}" destId="{3BE50DC0-CA41-479F-878E-6D79CABADA78}" srcOrd="0" destOrd="0" presId="urn:microsoft.com/office/officeart/2005/8/layout/hierarchy5"/>
    <dgm:cxn modelId="{DCD36D43-9CD8-42C5-A3AC-294E3682F64E}" type="presParOf" srcId="{3BE50DC0-CA41-479F-878E-6D79CABADA78}" destId="{F8A14920-0A4C-4C29-836C-316BCB3D82D1}" srcOrd="0" destOrd="0" presId="urn:microsoft.com/office/officeart/2005/8/layout/hierarchy5"/>
    <dgm:cxn modelId="{1FCFDFCD-406B-498B-9BA9-29CE571A1F24}" type="presParOf" srcId="{95ED9F30-E4C2-42E2-BC14-0FBD6FF3944B}" destId="{F130048F-0AD3-4316-8A5E-FD2DC3D930B7}" srcOrd="1" destOrd="0" presId="urn:microsoft.com/office/officeart/2005/8/layout/hierarchy5"/>
    <dgm:cxn modelId="{3B801492-2234-42B2-816B-D6EC754FA8C1}" type="presParOf" srcId="{F130048F-0AD3-4316-8A5E-FD2DC3D930B7}" destId="{D4140889-9FEE-45C9-859B-D92F676B2C87}" srcOrd="0" destOrd="0" presId="urn:microsoft.com/office/officeart/2005/8/layout/hierarchy5"/>
    <dgm:cxn modelId="{BED47621-7E99-425E-BECF-57E4666E11FC}" type="presParOf" srcId="{F130048F-0AD3-4316-8A5E-FD2DC3D930B7}" destId="{04B92F31-BA98-45D3-948A-8E971B1D281E}" srcOrd="1" destOrd="0" presId="urn:microsoft.com/office/officeart/2005/8/layout/hierarchy5"/>
    <dgm:cxn modelId="{2CD437B8-FE2D-4C00-A8A3-51999E1F66CF}" type="presParOf" srcId="{95ED9F30-E4C2-42E2-BC14-0FBD6FF3944B}" destId="{2C792BA9-C113-4BF5-9F7A-A0101F9292A8}" srcOrd="2" destOrd="0" presId="urn:microsoft.com/office/officeart/2005/8/layout/hierarchy5"/>
    <dgm:cxn modelId="{687F5958-2614-4099-B737-A08ACC295704}" type="presParOf" srcId="{2C792BA9-C113-4BF5-9F7A-A0101F9292A8}" destId="{A0034EDB-1E95-4B66-A1DE-8B4437742BD2}" srcOrd="0" destOrd="0" presId="urn:microsoft.com/office/officeart/2005/8/layout/hierarchy5"/>
    <dgm:cxn modelId="{FFEA5543-66C6-4DFC-BD01-B9CB6797FC0A}" type="presParOf" srcId="{95ED9F30-E4C2-42E2-BC14-0FBD6FF3944B}" destId="{5005BD95-4DA7-4135-A811-5B9B6D3933BE}" srcOrd="3" destOrd="0" presId="urn:microsoft.com/office/officeart/2005/8/layout/hierarchy5"/>
    <dgm:cxn modelId="{22B8BB92-1515-43FC-885B-4B8A2767C5EC}" type="presParOf" srcId="{5005BD95-4DA7-4135-A811-5B9B6D3933BE}" destId="{F3F1710E-8954-43EB-8FD0-95CAF6513FB1}" srcOrd="0" destOrd="0" presId="urn:microsoft.com/office/officeart/2005/8/layout/hierarchy5"/>
    <dgm:cxn modelId="{9B20A91A-0EBB-4E0F-8E8B-498D482A4533}" type="presParOf" srcId="{5005BD95-4DA7-4135-A811-5B9B6D3933BE}" destId="{12A8AEB3-264A-4669-B5F2-0F3F50A03014}" srcOrd="1" destOrd="0" presId="urn:microsoft.com/office/officeart/2005/8/layout/hierarchy5"/>
    <dgm:cxn modelId="{5054DE95-994F-4149-8F66-11A97C194FE5}" type="presParOf" srcId="{6634D71F-5F89-4DE6-A300-9A5F7F0126C8}" destId="{E9F09AC5-2E65-4787-BDBB-EC9498673787}"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185D8-F4A1-4322-B18E-D4726F49448A}">
      <dsp:nvSpPr>
        <dsp:cNvPr id="0" name=""/>
        <dsp:cNvSpPr/>
      </dsp:nvSpPr>
      <dsp:spPr>
        <a:xfrm>
          <a:off x="1913394"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io</a:t>
          </a:r>
        </a:p>
      </dsp:txBody>
      <dsp:txXfrm>
        <a:off x="1920267" y="2170144"/>
        <a:ext cx="455611" cy="220932"/>
      </dsp:txXfrm>
    </dsp:sp>
    <dsp:sp modelId="{7E90D69A-5D25-4E27-9266-80FD0FBFA183}">
      <dsp:nvSpPr>
        <dsp:cNvPr id="0" name=""/>
        <dsp:cNvSpPr/>
      </dsp:nvSpPr>
      <dsp:spPr>
        <a:xfrm rot="16498184">
          <a:off x="1393026" y="1197594"/>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1146907"/>
        <a:ext cx="108359" cy="108359"/>
      </dsp:txXfrm>
    </dsp:sp>
    <dsp:sp modelId="{9716437D-4694-4F58-8930-5C91E4404F7A}">
      <dsp:nvSpPr>
        <dsp:cNvPr id="0" name=""/>
        <dsp:cNvSpPr/>
      </dsp:nvSpPr>
      <dsp:spPr>
        <a:xfrm>
          <a:off x="2570495"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Z</a:t>
          </a:r>
        </a:p>
      </dsp:txBody>
      <dsp:txXfrm>
        <a:off x="2577368" y="11097"/>
        <a:ext cx="455611" cy="220932"/>
      </dsp:txXfrm>
    </dsp:sp>
    <dsp:sp modelId="{EBD068A5-8605-4230-B57C-33C67B51F25E}">
      <dsp:nvSpPr>
        <dsp:cNvPr id="0" name=""/>
        <dsp:cNvSpPr/>
      </dsp:nvSpPr>
      <dsp:spPr>
        <a:xfrm rot="16540521">
          <a:off x="1527387" y="1332534"/>
          <a:ext cx="1898471" cy="6987"/>
        </a:xfrm>
        <a:custGeom>
          <a:avLst/>
          <a:gdLst/>
          <a:ahLst/>
          <a:cxnLst/>
          <a:rect l="0" t="0" r="0" b="0"/>
          <a:pathLst>
            <a:path>
              <a:moveTo>
                <a:pt x="0" y="3493"/>
              </a:moveTo>
              <a:lnTo>
                <a:pt x="1898471"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9162" y="1288566"/>
        <a:ext cx="94923" cy="94923"/>
      </dsp:txXfrm>
    </dsp:sp>
    <dsp:sp modelId="{30D9DAF6-8516-4877-A008-26CD127D5125}">
      <dsp:nvSpPr>
        <dsp:cNvPr id="0" name=""/>
        <dsp:cNvSpPr/>
      </dsp:nvSpPr>
      <dsp:spPr>
        <a:xfrm>
          <a:off x="2570495"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Y</a:t>
          </a:r>
        </a:p>
      </dsp:txBody>
      <dsp:txXfrm>
        <a:off x="2577368" y="280978"/>
        <a:ext cx="455611" cy="220932"/>
      </dsp:txXfrm>
    </dsp:sp>
    <dsp:sp modelId="{6F97D0C2-DE17-4276-B668-E6DF7028576B}">
      <dsp:nvSpPr>
        <dsp:cNvPr id="0" name=""/>
        <dsp:cNvSpPr/>
      </dsp:nvSpPr>
      <dsp:spPr>
        <a:xfrm rot="16596808">
          <a:off x="1661557" y="1467475"/>
          <a:ext cx="1630132" cy="6987"/>
        </a:xfrm>
        <a:custGeom>
          <a:avLst/>
          <a:gdLst/>
          <a:ahLst/>
          <a:cxnLst/>
          <a:rect l="0" t="0" r="0" b="0"/>
          <a:pathLst>
            <a:path>
              <a:moveTo>
                <a:pt x="0" y="3493"/>
              </a:moveTo>
              <a:lnTo>
                <a:pt x="163013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35870" y="1430215"/>
        <a:ext cx="81506" cy="81506"/>
      </dsp:txXfrm>
    </dsp:sp>
    <dsp:sp modelId="{6E9B7199-FC4C-4541-8DD2-A54DD6E1245E}">
      <dsp:nvSpPr>
        <dsp:cNvPr id="0" name=""/>
        <dsp:cNvSpPr/>
      </dsp:nvSpPr>
      <dsp:spPr>
        <a:xfrm>
          <a:off x="2570495"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A</a:t>
          </a:r>
        </a:p>
      </dsp:txBody>
      <dsp:txXfrm>
        <a:off x="2577368" y="550859"/>
        <a:ext cx="455611" cy="220932"/>
      </dsp:txXfrm>
    </dsp:sp>
    <dsp:sp modelId="{6E6BC3B4-BF75-46B6-B483-228941DB955F}">
      <dsp:nvSpPr>
        <dsp:cNvPr id="0" name=""/>
        <dsp:cNvSpPr/>
      </dsp:nvSpPr>
      <dsp:spPr>
        <a:xfrm rot="16675244">
          <a:off x="1795422" y="1602415"/>
          <a:ext cx="1362402" cy="6987"/>
        </a:xfrm>
        <a:custGeom>
          <a:avLst/>
          <a:gdLst/>
          <a:ahLst/>
          <a:cxnLst/>
          <a:rect l="0" t="0" r="0" b="0"/>
          <a:pathLst>
            <a:path>
              <a:moveTo>
                <a:pt x="0" y="3493"/>
              </a:moveTo>
              <a:lnTo>
                <a:pt x="136240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2563" y="1571849"/>
        <a:ext cx="68120" cy="68120"/>
      </dsp:txXfrm>
    </dsp:sp>
    <dsp:sp modelId="{7EA79172-2E6A-4A60-A793-B50BFB3FD2B6}">
      <dsp:nvSpPr>
        <dsp:cNvPr id="0" name=""/>
        <dsp:cNvSpPr/>
      </dsp:nvSpPr>
      <dsp:spPr>
        <a:xfrm>
          <a:off x="2570495"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X</a:t>
          </a:r>
        </a:p>
      </dsp:txBody>
      <dsp:txXfrm>
        <a:off x="2577368" y="820740"/>
        <a:ext cx="455611" cy="220932"/>
      </dsp:txXfrm>
    </dsp:sp>
    <dsp:sp modelId="{F841AECE-5623-47D5-B3A2-BA9E1645F88E}">
      <dsp:nvSpPr>
        <dsp:cNvPr id="0" name=""/>
        <dsp:cNvSpPr/>
      </dsp:nvSpPr>
      <dsp:spPr>
        <a:xfrm rot="16791948">
          <a:off x="1928760" y="1737355"/>
          <a:ext cx="1095727" cy="6987"/>
        </a:xfrm>
        <a:custGeom>
          <a:avLst/>
          <a:gdLst/>
          <a:ahLst/>
          <a:cxnLst/>
          <a:rect l="0" t="0" r="0" b="0"/>
          <a:pathLst>
            <a:path>
              <a:moveTo>
                <a:pt x="0" y="3493"/>
              </a:moveTo>
              <a:lnTo>
                <a:pt x="1095727"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9230" y="1713456"/>
        <a:ext cx="54786" cy="54786"/>
      </dsp:txXfrm>
    </dsp:sp>
    <dsp:sp modelId="{417F671F-00C2-4EFA-8732-FA3AF9EB796B}">
      <dsp:nvSpPr>
        <dsp:cNvPr id="0" name=""/>
        <dsp:cNvSpPr/>
      </dsp:nvSpPr>
      <dsp:spPr>
        <a:xfrm>
          <a:off x="2570495"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L</a:t>
          </a:r>
        </a:p>
      </dsp:txBody>
      <dsp:txXfrm>
        <a:off x="2577368" y="1090621"/>
        <a:ext cx="455611" cy="220932"/>
      </dsp:txXfrm>
    </dsp:sp>
    <dsp:sp modelId="{7F18FD1F-763B-4F7F-AB8D-7B8E57563B89}">
      <dsp:nvSpPr>
        <dsp:cNvPr id="0" name=""/>
        <dsp:cNvSpPr/>
      </dsp:nvSpPr>
      <dsp:spPr>
        <a:xfrm rot="16983315">
          <a:off x="2061061" y="1872296"/>
          <a:ext cx="831124" cy="6987"/>
        </a:xfrm>
        <a:custGeom>
          <a:avLst/>
          <a:gdLst/>
          <a:ahLst/>
          <a:cxnLst/>
          <a:rect l="0" t="0" r="0" b="0"/>
          <a:pathLst>
            <a:path>
              <a:moveTo>
                <a:pt x="0" y="3493"/>
              </a:moveTo>
              <a:lnTo>
                <a:pt x="83112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55845" y="1855011"/>
        <a:ext cx="41556" cy="41556"/>
      </dsp:txXfrm>
    </dsp:sp>
    <dsp:sp modelId="{4577364C-536C-4ADE-9EFE-D79C738E62A0}">
      <dsp:nvSpPr>
        <dsp:cNvPr id="0" name=""/>
        <dsp:cNvSpPr/>
      </dsp:nvSpPr>
      <dsp:spPr>
        <a:xfrm>
          <a:off x="2570495" y="135362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satellite</a:t>
          </a:r>
        </a:p>
      </dsp:txBody>
      <dsp:txXfrm>
        <a:off x="2577368" y="1360502"/>
        <a:ext cx="455611" cy="220932"/>
      </dsp:txXfrm>
    </dsp:sp>
    <dsp:sp modelId="{F7CFBD1F-C407-42C5-A719-E3D024C9D4CB}">
      <dsp:nvSpPr>
        <dsp:cNvPr id="0" name=""/>
        <dsp:cNvSpPr/>
      </dsp:nvSpPr>
      <dsp:spPr>
        <a:xfrm rot="16675244">
          <a:off x="2452523" y="79277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762206"/>
        <a:ext cx="68120" cy="68120"/>
      </dsp:txXfrm>
    </dsp:sp>
    <dsp:sp modelId="{A9A58033-678B-4C7E-9832-8BE7B97F8102}">
      <dsp:nvSpPr>
        <dsp:cNvPr id="0" name=""/>
        <dsp:cNvSpPr/>
      </dsp:nvSpPr>
      <dsp:spPr>
        <a:xfrm>
          <a:off x="3227596"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11097"/>
        <a:ext cx="455611" cy="220932"/>
      </dsp:txXfrm>
    </dsp:sp>
    <dsp:sp modelId="{FE4C2BA0-93FD-44AD-B50C-E7C930554968}">
      <dsp:nvSpPr>
        <dsp:cNvPr id="0" name=""/>
        <dsp:cNvSpPr/>
      </dsp:nvSpPr>
      <dsp:spPr>
        <a:xfrm rot="16791948">
          <a:off x="2585861" y="927713"/>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903813"/>
        <a:ext cx="54786" cy="54786"/>
      </dsp:txXfrm>
    </dsp:sp>
    <dsp:sp modelId="{77C9087B-F75C-4F05-85F3-EB66CE15A4CC}">
      <dsp:nvSpPr>
        <dsp:cNvPr id="0" name=""/>
        <dsp:cNvSpPr/>
      </dsp:nvSpPr>
      <dsp:spPr>
        <a:xfrm>
          <a:off x="3227596"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280978"/>
        <a:ext cx="455611" cy="220932"/>
      </dsp:txXfrm>
    </dsp:sp>
    <dsp:sp modelId="{18AF5672-14BC-49B7-B160-40137B20618C}">
      <dsp:nvSpPr>
        <dsp:cNvPr id="0" name=""/>
        <dsp:cNvSpPr/>
      </dsp:nvSpPr>
      <dsp:spPr>
        <a:xfrm rot="16983315">
          <a:off x="2718162" y="106265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045369"/>
        <a:ext cx="41556" cy="41556"/>
      </dsp:txXfrm>
    </dsp:sp>
    <dsp:sp modelId="{A5F755D4-6545-43B2-9803-63837FDC2683}">
      <dsp:nvSpPr>
        <dsp:cNvPr id="0" name=""/>
        <dsp:cNvSpPr/>
      </dsp:nvSpPr>
      <dsp:spPr>
        <a:xfrm>
          <a:off x="3227596"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550859"/>
        <a:ext cx="455611" cy="220932"/>
      </dsp:txXfrm>
    </dsp:sp>
    <dsp:sp modelId="{1EB26254-1335-4D7C-AC8F-ECC6CF730452}">
      <dsp:nvSpPr>
        <dsp:cNvPr id="0" name=""/>
        <dsp:cNvSpPr/>
      </dsp:nvSpPr>
      <dsp:spPr>
        <a:xfrm rot="17350740">
          <a:off x="2847984" y="1197594"/>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1186800"/>
        <a:ext cx="28574" cy="28574"/>
      </dsp:txXfrm>
    </dsp:sp>
    <dsp:sp modelId="{DD85758B-F16E-420B-B868-BD1EE558B4EB}">
      <dsp:nvSpPr>
        <dsp:cNvPr id="0" name=""/>
        <dsp:cNvSpPr/>
      </dsp:nvSpPr>
      <dsp:spPr>
        <a:xfrm>
          <a:off x="3227596"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820740"/>
        <a:ext cx="455611" cy="220932"/>
      </dsp:txXfrm>
    </dsp:sp>
    <dsp:sp modelId="{AF6E1D90-E2CD-4885-B720-6A5CB0AE7902}">
      <dsp:nvSpPr>
        <dsp:cNvPr id="0" name=""/>
        <dsp:cNvSpPr/>
      </dsp:nvSpPr>
      <dsp:spPr>
        <a:xfrm rot="18289469">
          <a:off x="2969344" y="133253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327809"/>
        <a:ext cx="16438" cy="16438"/>
      </dsp:txXfrm>
    </dsp:sp>
    <dsp:sp modelId="{85C799CF-0E37-495C-81B6-539FC4B74A4B}">
      <dsp:nvSpPr>
        <dsp:cNvPr id="0" name=""/>
        <dsp:cNvSpPr/>
      </dsp:nvSpPr>
      <dsp:spPr>
        <a:xfrm>
          <a:off x="3227596"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1090621"/>
        <a:ext cx="455611" cy="220932"/>
      </dsp:txXfrm>
    </dsp:sp>
    <dsp:sp modelId="{1C17F391-5286-4ED1-9AC5-19890261A50D}">
      <dsp:nvSpPr>
        <dsp:cNvPr id="0" name=""/>
        <dsp:cNvSpPr/>
      </dsp:nvSpPr>
      <dsp:spPr>
        <a:xfrm rot="19457599">
          <a:off x="3675222" y="113012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127837"/>
        <a:ext cx="11560" cy="11560"/>
      </dsp:txXfrm>
    </dsp:sp>
    <dsp:sp modelId="{E8EEAAC9-A475-4568-ABEA-840676941943}">
      <dsp:nvSpPr>
        <dsp:cNvPr id="0" name=""/>
        <dsp:cNvSpPr/>
      </dsp:nvSpPr>
      <dsp:spPr>
        <a:xfrm>
          <a:off x="3884697" y="94880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955680"/>
        <a:ext cx="455611" cy="220932"/>
      </dsp:txXfrm>
    </dsp:sp>
    <dsp:sp modelId="{C956C439-869F-4D05-BA51-F8C7F00E46F0}">
      <dsp:nvSpPr>
        <dsp:cNvPr id="0" name=""/>
        <dsp:cNvSpPr/>
      </dsp:nvSpPr>
      <dsp:spPr>
        <a:xfrm rot="2142401">
          <a:off x="3675222" y="126506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262777"/>
        <a:ext cx="11560" cy="11560"/>
      </dsp:txXfrm>
    </dsp:sp>
    <dsp:sp modelId="{3ED38AF9-67B6-4ED2-9235-5A732C68ED1E}">
      <dsp:nvSpPr>
        <dsp:cNvPr id="0" name=""/>
        <dsp:cNvSpPr/>
      </dsp:nvSpPr>
      <dsp:spPr>
        <a:xfrm>
          <a:off x="3884697" y="121868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1225561"/>
        <a:ext cx="455611" cy="220932"/>
      </dsp:txXfrm>
    </dsp:sp>
    <dsp:sp modelId="{EB2E7E0B-8091-4AB8-BF74-35B169B7C3EC}">
      <dsp:nvSpPr>
        <dsp:cNvPr id="0" name=""/>
        <dsp:cNvSpPr/>
      </dsp:nvSpPr>
      <dsp:spPr>
        <a:xfrm rot="3310531">
          <a:off x="2969344" y="1602415"/>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597690"/>
        <a:ext cx="16438" cy="16438"/>
      </dsp:txXfrm>
    </dsp:sp>
    <dsp:sp modelId="{5B828E59-ADD9-4E0C-AEE0-EDBF6D58A211}">
      <dsp:nvSpPr>
        <dsp:cNvPr id="0" name=""/>
        <dsp:cNvSpPr/>
      </dsp:nvSpPr>
      <dsp:spPr>
        <a:xfrm>
          <a:off x="3227596" y="162351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1630383"/>
        <a:ext cx="455611" cy="220932"/>
      </dsp:txXfrm>
    </dsp:sp>
    <dsp:sp modelId="{15BA56DA-BC7B-4C32-9B10-17F1DFD089F1}">
      <dsp:nvSpPr>
        <dsp:cNvPr id="0" name=""/>
        <dsp:cNvSpPr/>
      </dsp:nvSpPr>
      <dsp:spPr>
        <a:xfrm rot="19457599">
          <a:off x="3675222" y="166988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667599"/>
        <a:ext cx="11560" cy="11560"/>
      </dsp:txXfrm>
    </dsp:sp>
    <dsp:sp modelId="{52625A13-5F24-4E9E-8BB9-33F04F66C229}">
      <dsp:nvSpPr>
        <dsp:cNvPr id="0" name=""/>
        <dsp:cNvSpPr/>
      </dsp:nvSpPr>
      <dsp:spPr>
        <a:xfrm>
          <a:off x="3884697" y="148856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1495442"/>
        <a:ext cx="455611" cy="220932"/>
      </dsp:txXfrm>
    </dsp:sp>
    <dsp:sp modelId="{DD4A90BE-29C9-41FB-8CA7-720D91EF069D}">
      <dsp:nvSpPr>
        <dsp:cNvPr id="0" name=""/>
        <dsp:cNvSpPr/>
      </dsp:nvSpPr>
      <dsp:spPr>
        <a:xfrm rot="2142401">
          <a:off x="3675222" y="180482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802539"/>
        <a:ext cx="11560" cy="11560"/>
      </dsp:txXfrm>
    </dsp:sp>
    <dsp:sp modelId="{6BD6F249-9817-4392-A4E4-9BADBE21CD58}">
      <dsp:nvSpPr>
        <dsp:cNvPr id="0" name=""/>
        <dsp:cNvSpPr/>
      </dsp:nvSpPr>
      <dsp:spPr>
        <a:xfrm>
          <a:off x="3884697" y="175845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1765323"/>
        <a:ext cx="455611" cy="220932"/>
      </dsp:txXfrm>
    </dsp:sp>
    <dsp:sp modelId="{A164A342-0A5C-4335-9EC8-EDC60234A696}">
      <dsp:nvSpPr>
        <dsp:cNvPr id="0" name=""/>
        <dsp:cNvSpPr/>
      </dsp:nvSpPr>
      <dsp:spPr>
        <a:xfrm rot="4616685">
          <a:off x="2718162" y="1872296"/>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855011"/>
        <a:ext cx="41556" cy="41556"/>
      </dsp:txXfrm>
    </dsp:sp>
    <dsp:sp modelId="{EBA47F81-2FED-4703-A764-110BD9B61DC5}">
      <dsp:nvSpPr>
        <dsp:cNvPr id="0" name=""/>
        <dsp:cNvSpPr/>
      </dsp:nvSpPr>
      <dsp:spPr>
        <a:xfrm>
          <a:off x="3227596"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2170144"/>
        <a:ext cx="455611" cy="220932"/>
      </dsp:txXfrm>
    </dsp:sp>
    <dsp:sp modelId="{3B6B9C09-226B-449B-A3FD-14176FB1DF50}">
      <dsp:nvSpPr>
        <dsp:cNvPr id="0" name=""/>
        <dsp:cNvSpPr/>
      </dsp:nvSpPr>
      <dsp:spPr>
        <a:xfrm rot="19457599">
          <a:off x="3675222" y="220964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207360"/>
        <a:ext cx="11560" cy="11560"/>
      </dsp:txXfrm>
    </dsp:sp>
    <dsp:sp modelId="{40F6CC06-E5C0-4B47-A8D0-2848520E6F22}">
      <dsp:nvSpPr>
        <dsp:cNvPr id="0" name=""/>
        <dsp:cNvSpPr/>
      </dsp:nvSpPr>
      <dsp:spPr>
        <a:xfrm>
          <a:off x="3884697" y="202833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2035204"/>
        <a:ext cx="455611" cy="220932"/>
      </dsp:txXfrm>
    </dsp:sp>
    <dsp:sp modelId="{0272C122-1F66-494B-A848-444FC1CA0E6A}">
      <dsp:nvSpPr>
        <dsp:cNvPr id="0" name=""/>
        <dsp:cNvSpPr/>
      </dsp:nvSpPr>
      <dsp:spPr>
        <a:xfrm rot="2142401">
          <a:off x="3675222" y="234458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342301"/>
        <a:ext cx="11560" cy="11560"/>
      </dsp:txXfrm>
    </dsp:sp>
    <dsp:sp modelId="{243AFD99-83BB-48A5-9809-E322923CB653}">
      <dsp:nvSpPr>
        <dsp:cNvPr id="0" name=""/>
        <dsp:cNvSpPr/>
      </dsp:nvSpPr>
      <dsp:spPr>
        <a:xfrm>
          <a:off x="3884697" y="229821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2305085"/>
        <a:ext cx="455611" cy="220932"/>
      </dsp:txXfrm>
    </dsp:sp>
    <dsp:sp modelId="{226F3650-98D2-4C9D-9542-BDA4B2097C59}">
      <dsp:nvSpPr>
        <dsp:cNvPr id="0" name=""/>
        <dsp:cNvSpPr/>
      </dsp:nvSpPr>
      <dsp:spPr>
        <a:xfrm rot="4924756">
          <a:off x="2452523" y="2142177"/>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2111610"/>
        <a:ext cx="68120" cy="68120"/>
      </dsp:txXfrm>
    </dsp:sp>
    <dsp:sp modelId="{0E066940-B211-4D9E-AF41-88C96EDA94BD}">
      <dsp:nvSpPr>
        <dsp:cNvPr id="0" name=""/>
        <dsp:cNvSpPr/>
      </dsp:nvSpPr>
      <dsp:spPr>
        <a:xfrm>
          <a:off x="3227596" y="270303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2709906"/>
        <a:ext cx="455611" cy="220932"/>
      </dsp:txXfrm>
    </dsp:sp>
    <dsp:sp modelId="{0ADBA5F0-2E27-46FC-9901-8E4115C41BBD}">
      <dsp:nvSpPr>
        <dsp:cNvPr id="0" name=""/>
        <dsp:cNvSpPr/>
      </dsp:nvSpPr>
      <dsp:spPr>
        <a:xfrm rot="19457599">
          <a:off x="3675222" y="274940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747122"/>
        <a:ext cx="11560" cy="11560"/>
      </dsp:txXfrm>
    </dsp:sp>
    <dsp:sp modelId="{F7B528C2-9E0B-488D-BADF-7801F7B15E0A}">
      <dsp:nvSpPr>
        <dsp:cNvPr id="0" name=""/>
        <dsp:cNvSpPr/>
      </dsp:nvSpPr>
      <dsp:spPr>
        <a:xfrm>
          <a:off x="3884697" y="256809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2574965"/>
        <a:ext cx="455611" cy="220932"/>
      </dsp:txXfrm>
    </dsp:sp>
    <dsp:sp modelId="{48354A08-1009-4357-84FE-92200D57BF68}">
      <dsp:nvSpPr>
        <dsp:cNvPr id="0" name=""/>
        <dsp:cNvSpPr/>
      </dsp:nvSpPr>
      <dsp:spPr>
        <a:xfrm rot="2142401">
          <a:off x="3675222" y="288434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882062"/>
        <a:ext cx="11560" cy="11560"/>
      </dsp:txXfrm>
    </dsp:sp>
    <dsp:sp modelId="{6A3D2B4D-D6C5-44A6-A5E1-FE7E1C52B6DB}">
      <dsp:nvSpPr>
        <dsp:cNvPr id="0" name=""/>
        <dsp:cNvSpPr/>
      </dsp:nvSpPr>
      <dsp:spPr>
        <a:xfrm>
          <a:off x="3884697" y="283797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2844846"/>
        <a:ext cx="455611" cy="220932"/>
      </dsp:txXfrm>
    </dsp:sp>
    <dsp:sp modelId="{432555AD-C1A0-4EF7-8EC3-C071B6D860C4}">
      <dsp:nvSpPr>
        <dsp:cNvPr id="0" name=""/>
        <dsp:cNvSpPr/>
      </dsp:nvSpPr>
      <dsp:spPr>
        <a:xfrm rot="5101816">
          <a:off x="1393026" y="3356640"/>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3305954"/>
        <a:ext cx="108359" cy="108359"/>
      </dsp:txXfrm>
    </dsp:sp>
    <dsp:sp modelId="{189A8B04-774D-4F18-BBC2-D516932DA981}">
      <dsp:nvSpPr>
        <dsp:cNvPr id="0" name=""/>
        <dsp:cNvSpPr/>
      </dsp:nvSpPr>
      <dsp:spPr>
        <a:xfrm>
          <a:off x="2570495" y="432231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impacts</a:t>
          </a:r>
        </a:p>
      </dsp:txBody>
      <dsp:txXfrm>
        <a:off x="2577368" y="4329191"/>
        <a:ext cx="455611" cy="220932"/>
      </dsp:txXfrm>
    </dsp:sp>
    <dsp:sp modelId="{F8ED9351-7868-4E8A-B4FE-62D687B35CAF}">
      <dsp:nvSpPr>
        <dsp:cNvPr id="0" name=""/>
        <dsp:cNvSpPr/>
      </dsp:nvSpPr>
      <dsp:spPr>
        <a:xfrm rot="16675244">
          <a:off x="2452523" y="376146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3730895"/>
        <a:ext cx="68120" cy="68120"/>
      </dsp:txXfrm>
    </dsp:sp>
    <dsp:sp modelId="{E4D0DFAF-28C4-4F63-B243-207ED1DC6009}">
      <dsp:nvSpPr>
        <dsp:cNvPr id="0" name=""/>
        <dsp:cNvSpPr/>
      </dsp:nvSpPr>
      <dsp:spPr>
        <a:xfrm>
          <a:off x="3227596" y="297291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2979787"/>
        <a:ext cx="455611" cy="220932"/>
      </dsp:txXfrm>
    </dsp:sp>
    <dsp:sp modelId="{55BB0384-31D9-4786-BBEC-F1F793A7EA4B}">
      <dsp:nvSpPr>
        <dsp:cNvPr id="0" name=""/>
        <dsp:cNvSpPr/>
      </dsp:nvSpPr>
      <dsp:spPr>
        <a:xfrm rot="16791948">
          <a:off x="2585861" y="3896402"/>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3872503"/>
        <a:ext cx="54786" cy="54786"/>
      </dsp:txXfrm>
    </dsp:sp>
    <dsp:sp modelId="{2B1623E1-FE22-4FAB-9E71-C0A646F8863D}">
      <dsp:nvSpPr>
        <dsp:cNvPr id="0" name=""/>
        <dsp:cNvSpPr/>
      </dsp:nvSpPr>
      <dsp:spPr>
        <a:xfrm>
          <a:off x="3227596" y="324279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3249668"/>
        <a:ext cx="455611" cy="220932"/>
      </dsp:txXfrm>
    </dsp:sp>
    <dsp:sp modelId="{177292D1-E5A5-4901-A27B-1B38E5F1EDFB}">
      <dsp:nvSpPr>
        <dsp:cNvPr id="0" name=""/>
        <dsp:cNvSpPr/>
      </dsp:nvSpPr>
      <dsp:spPr>
        <a:xfrm rot="16983315">
          <a:off x="2718162" y="403134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014058"/>
        <a:ext cx="41556" cy="41556"/>
      </dsp:txXfrm>
    </dsp:sp>
    <dsp:sp modelId="{076BAAD3-D1EF-48A3-9A1B-09EEF122203A}">
      <dsp:nvSpPr>
        <dsp:cNvPr id="0" name=""/>
        <dsp:cNvSpPr/>
      </dsp:nvSpPr>
      <dsp:spPr>
        <a:xfrm>
          <a:off x="3227596" y="3512675"/>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3519548"/>
        <a:ext cx="455611" cy="220932"/>
      </dsp:txXfrm>
    </dsp:sp>
    <dsp:sp modelId="{C47B4F43-AAA4-4854-B5A9-2AD4B14EF2C9}">
      <dsp:nvSpPr>
        <dsp:cNvPr id="0" name=""/>
        <dsp:cNvSpPr/>
      </dsp:nvSpPr>
      <dsp:spPr>
        <a:xfrm rot="17350740">
          <a:off x="2847984" y="4166283"/>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4155490"/>
        <a:ext cx="28574" cy="28574"/>
      </dsp:txXfrm>
    </dsp:sp>
    <dsp:sp modelId="{61D89CD1-5CA5-476B-9BB5-BDC13CE60DAE}">
      <dsp:nvSpPr>
        <dsp:cNvPr id="0" name=""/>
        <dsp:cNvSpPr/>
      </dsp:nvSpPr>
      <dsp:spPr>
        <a:xfrm>
          <a:off x="3227596" y="378255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3789429"/>
        <a:ext cx="455611" cy="220932"/>
      </dsp:txXfrm>
    </dsp:sp>
    <dsp:sp modelId="{0FAA4E50-7AAD-49BD-A367-E0AE7C358B67}">
      <dsp:nvSpPr>
        <dsp:cNvPr id="0" name=""/>
        <dsp:cNvSpPr/>
      </dsp:nvSpPr>
      <dsp:spPr>
        <a:xfrm rot="18289469">
          <a:off x="2969344" y="4301223"/>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296498"/>
        <a:ext cx="16438" cy="16438"/>
      </dsp:txXfrm>
    </dsp:sp>
    <dsp:sp modelId="{2A80DC6C-64B6-4D47-8DCB-1C41AFC828AF}">
      <dsp:nvSpPr>
        <dsp:cNvPr id="0" name=""/>
        <dsp:cNvSpPr/>
      </dsp:nvSpPr>
      <dsp:spPr>
        <a:xfrm>
          <a:off x="3227596" y="405243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4059310"/>
        <a:ext cx="455611" cy="220932"/>
      </dsp:txXfrm>
    </dsp:sp>
    <dsp:sp modelId="{A756F4DD-F06A-4A20-8949-D5BA7875A51F}">
      <dsp:nvSpPr>
        <dsp:cNvPr id="0" name=""/>
        <dsp:cNvSpPr/>
      </dsp:nvSpPr>
      <dsp:spPr>
        <a:xfrm rot="19457599">
          <a:off x="3675222" y="409881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096526"/>
        <a:ext cx="11560" cy="11560"/>
      </dsp:txXfrm>
    </dsp:sp>
    <dsp:sp modelId="{A3D44A81-DA32-41B2-B8A8-6A9F6D0B362D}">
      <dsp:nvSpPr>
        <dsp:cNvPr id="0" name=""/>
        <dsp:cNvSpPr/>
      </dsp:nvSpPr>
      <dsp:spPr>
        <a:xfrm>
          <a:off x="3884697" y="391749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3924370"/>
        <a:ext cx="455611" cy="220932"/>
      </dsp:txXfrm>
    </dsp:sp>
    <dsp:sp modelId="{DBE31011-F359-41E6-A4D3-DBA4947A1E93}">
      <dsp:nvSpPr>
        <dsp:cNvPr id="0" name=""/>
        <dsp:cNvSpPr/>
      </dsp:nvSpPr>
      <dsp:spPr>
        <a:xfrm rot="2142401">
          <a:off x="3675222" y="423375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231467"/>
        <a:ext cx="11560" cy="11560"/>
      </dsp:txXfrm>
    </dsp:sp>
    <dsp:sp modelId="{0B2A4929-7768-44C5-AE8F-5EB370FE7266}">
      <dsp:nvSpPr>
        <dsp:cNvPr id="0" name=""/>
        <dsp:cNvSpPr/>
      </dsp:nvSpPr>
      <dsp:spPr>
        <a:xfrm>
          <a:off x="3884697" y="418737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4194250"/>
        <a:ext cx="455611" cy="220932"/>
      </dsp:txXfrm>
    </dsp:sp>
    <dsp:sp modelId="{91800CC8-BC09-4121-AED8-A12A29B43611}">
      <dsp:nvSpPr>
        <dsp:cNvPr id="0" name=""/>
        <dsp:cNvSpPr/>
      </dsp:nvSpPr>
      <dsp:spPr>
        <a:xfrm rot="3310531">
          <a:off x="2969344" y="457110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566379"/>
        <a:ext cx="16438" cy="16438"/>
      </dsp:txXfrm>
    </dsp:sp>
    <dsp:sp modelId="{C41D7F63-16DE-40DE-B600-22C9AD86CF2C}">
      <dsp:nvSpPr>
        <dsp:cNvPr id="0" name=""/>
        <dsp:cNvSpPr/>
      </dsp:nvSpPr>
      <dsp:spPr>
        <a:xfrm>
          <a:off x="3227596" y="459219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4599072"/>
        <a:ext cx="455611" cy="220932"/>
      </dsp:txXfrm>
    </dsp:sp>
    <dsp:sp modelId="{E2634F67-D982-4743-A6F6-385978B1169E}">
      <dsp:nvSpPr>
        <dsp:cNvPr id="0" name=""/>
        <dsp:cNvSpPr/>
      </dsp:nvSpPr>
      <dsp:spPr>
        <a:xfrm rot="19457599">
          <a:off x="3675222" y="463857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636288"/>
        <a:ext cx="11560" cy="11560"/>
      </dsp:txXfrm>
    </dsp:sp>
    <dsp:sp modelId="{FEAB155D-9384-438F-928D-9A44CB0E986F}">
      <dsp:nvSpPr>
        <dsp:cNvPr id="0" name=""/>
        <dsp:cNvSpPr/>
      </dsp:nvSpPr>
      <dsp:spPr>
        <a:xfrm>
          <a:off x="3884697" y="445725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4464131"/>
        <a:ext cx="455611" cy="220932"/>
      </dsp:txXfrm>
    </dsp:sp>
    <dsp:sp modelId="{D08E0743-F8F4-4775-A9CF-EA28F5358B39}">
      <dsp:nvSpPr>
        <dsp:cNvPr id="0" name=""/>
        <dsp:cNvSpPr/>
      </dsp:nvSpPr>
      <dsp:spPr>
        <a:xfrm rot="2142401">
          <a:off x="3675222" y="477351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771228"/>
        <a:ext cx="11560" cy="11560"/>
      </dsp:txXfrm>
    </dsp:sp>
    <dsp:sp modelId="{8B0604E9-B8C4-482B-BB2C-B2597BA5FF3D}">
      <dsp:nvSpPr>
        <dsp:cNvPr id="0" name=""/>
        <dsp:cNvSpPr/>
      </dsp:nvSpPr>
      <dsp:spPr>
        <a:xfrm>
          <a:off x="3884697" y="472713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4734012"/>
        <a:ext cx="455611" cy="220932"/>
      </dsp:txXfrm>
    </dsp:sp>
    <dsp:sp modelId="{4A51425C-D0CA-4F92-AA01-4CBFC199647D}">
      <dsp:nvSpPr>
        <dsp:cNvPr id="0" name=""/>
        <dsp:cNvSpPr/>
      </dsp:nvSpPr>
      <dsp:spPr>
        <a:xfrm rot="4616685">
          <a:off x="2718162" y="4840985"/>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823701"/>
        <a:ext cx="41556" cy="41556"/>
      </dsp:txXfrm>
    </dsp:sp>
    <dsp:sp modelId="{07E929A9-64A8-46C9-B6F0-1D99820283BC}">
      <dsp:nvSpPr>
        <dsp:cNvPr id="0" name=""/>
        <dsp:cNvSpPr/>
      </dsp:nvSpPr>
      <dsp:spPr>
        <a:xfrm>
          <a:off x="3227596" y="513196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5138833"/>
        <a:ext cx="455611" cy="220932"/>
      </dsp:txXfrm>
    </dsp:sp>
    <dsp:sp modelId="{60E8CCA6-F8DF-412B-A428-11E33EF4EDA4}">
      <dsp:nvSpPr>
        <dsp:cNvPr id="0" name=""/>
        <dsp:cNvSpPr/>
      </dsp:nvSpPr>
      <dsp:spPr>
        <a:xfrm rot="19457599">
          <a:off x="3675222" y="517833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176050"/>
        <a:ext cx="11560" cy="11560"/>
      </dsp:txXfrm>
    </dsp:sp>
    <dsp:sp modelId="{5176DF5E-7944-465C-B0E2-DA80E9D791EA}">
      <dsp:nvSpPr>
        <dsp:cNvPr id="0" name=""/>
        <dsp:cNvSpPr/>
      </dsp:nvSpPr>
      <dsp:spPr>
        <a:xfrm>
          <a:off x="3884697" y="499702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5003893"/>
        <a:ext cx="455611" cy="220932"/>
      </dsp:txXfrm>
    </dsp:sp>
    <dsp:sp modelId="{AC447E21-872E-4466-A9B2-2DBCAD7F75CA}">
      <dsp:nvSpPr>
        <dsp:cNvPr id="0" name=""/>
        <dsp:cNvSpPr/>
      </dsp:nvSpPr>
      <dsp:spPr>
        <a:xfrm rot="2142401">
          <a:off x="3675222" y="531327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310990"/>
        <a:ext cx="11560" cy="11560"/>
      </dsp:txXfrm>
    </dsp:sp>
    <dsp:sp modelId="{BFB46B42-4291-42A4-B5C8-943A02DE8765}">
      <dsp:nvSpPr>
        <dsp:cNvPr id="0" name=""/>
        <dsp:cNvSpPr/>
      </dsp:nvSpPr>
      <dsp:spPr>
        <a:xfrm>
          <a:off x="3884697" y="526690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5273774"/>
        <a:ext cx="455611" cy="220932"/>
      </dsp:txXfrm>
    </dsp:sp>
    <dsp:sp modelId="{65770D60-A37A-4E0D-9EC8-E8108593C43A}">
      <dsp:nvSpPr>
        <dsp:cNvPr id="0" name=""/>
        <dsp:cNvSpPr/>
      </dsp:nvSpPr>
      <dsp:spPr>
        <a:xfrm rot="4924756">
          <a:off x="2452523" y="5110866"/>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5080299"/>
        <a:ext cx="68120" cy="68120"/>
      </dsp:txXfrm>
    </dsp:sp>
    <dsp:sp modelId="{9955202C-16E3-4ADC-A5E1-9483418E23D2}">
      <dsp:nvSpPr>
        <dsp:cNvPr id="0" name=""/>
        <dsp:cNvSpPr/>
      </dsp:nvSpPr>
      <dsp:spPr>
        <a:xfrm>
          <a:off x="3227596" y="567172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5678595"/>
        <a:ext cx="455611" cy="220932"/>
      </dsp:txXfrm>
    </dsp:sp>
    <dsp:sp modelId="{3BE50DC0-CA41-479F-878E-6D79CABADA78}">
      <dsp:nvSpPr>
        <dsp:cNvPr id="0" name=""/>
        <dsp:cNvSpPr/>
      </dsp:nvSpPr>
      <dsp:spPr>
        <a:xfrm rot="19457599">
          <a:off x="3675222" y="571809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715811"/>
        <a:ext cx="11560" cy="11560"/>
      </dsp:txXfrm>
    </dsp:sp>
    <dsp:sp modelId="{D4140889-9FEE-45C9-859B-D92F676B2C87}">
      <dsp:nvSpPr>
        <dsp:cNvPr id="0" name=""/>
        <dsp:cNvSpPr/>
      </dsp:nvSpPr>
      <dsp:spPr>
        <a:xfrm>
          <a:off x="3884697" y="553678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5543655"/>
        <a:ext cx="455611" cy="220932"/>
      </dsp:txXfrm>
    </dsp:sp>
    <dsp:sp modelId="{2C792BA9-C113-4BF5-9F7A-A0101F9292A8}">
      <dsp:nvSpPr>
        <dsp:cNvPr id="0" name=""/>
        <dsp:cNvSpPr/>
      </dsp:nvSpPr>
      <dsp:spPr>
        <a:xfrm rot="2142401">
          <a:off x="3675222" y="585303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850752"/>
        <a:ext cx="11560" cy="11560"/>
      </dsp:txXfrm>
    </dsp:sp>
    <dsp:sp modelId="{F3F1710E-8954-43EB-8FD0-95CAF6513FB1}">
      <dsp:nvSpPr>
        <dsp:cNvPr id="0" name=""/>
        <dsp:cNvSpPr/>
      </dsp:nvSpPr>
      <dsp:spPr>
        <a:xfrm>
          <a:off x="3884697" y="580666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5813536"/>
        <a:ext cx="455611" cy="220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CF4F0-14A4-459D-93BC-98EC985C6449}" type="datetimeFigureOut">
              <a:rPr lang="en-IE" smtClean="0"/>
              <a:t>05/11/2024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3C926-F2AF-42AD-B8A9-365E7A87C86B}" type="slidenum">
              <a:rPr lang="en-IE" smtClean="0"/>
              <a:t>‹#›</a:t>
            </a:fld>
            <a:endParaRPr lang="en-IE"/>
          </a:p>
        </p:txBody>
      </p:sp>
    </p:spTree>
    <p:extLst>
      <p:ext uri="{BB962C8B-B14F-4D97-AF65-F5344CB8AC3E}">
        <p14:creationId xmlns:p14="http://schemas.microsoft.com/office/powerpoint/2010/main" val="321110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ubs.acs.org/doi/10.1021/acs.est.2c05857#fig2"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883C926-F2AF-42AD-B8A9-365E7A87C86B}" type="slidenum">
              <a:rPr lang="en-IE" smtClean="0"/>
              <a:t>2</a:t>
            </a:fld>
            <a:endParaRPr lang="en-IE"/>
          </a:p>
        </p:txBody>
      </p:sp>
    </p:spTree>
    <p:extLst>
      <p:ext uri="{BB962C8B-B14F-4D97-AF65-F5344CB8AC3E}">
        <p14:creationId xmlns:p14="http://schemas.microsoft.com/office/powerpoint/2010/main" val="205503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Imaginons</a:t>
            </a:r>
            <a:r>
              <a:rPr lang="en-IE" dirty="0"/>
              <a:t> </a:t>
            </a:r>
            <a:r>
              <a:rPr lang="en-IE" dirty="0" err="1"/>
              <a:t>une</a:t>
            </a:r>
            <a:r>
              <a:rPr lang="en-IE" dirty="0"/>
              <a:t> </a:t>
            </a:r>
            <a:r>
              <a:rPr lang="en-IE" dirty="0" err="1"/>
              <a:t>économie</a:t>
            </a:r>
            <a:r>
              <a:rPr lang="en-IE" dirty="0"/>
              <a:t> auto-suffisante, </a:t>
            </a:r>
            <a:r>
              <a:rPr lang="en-IE" dirty="0" err="1"/>
              <a:t>où</a:t>
            </a:r>
            <a:r>
              <a:rPr lang="en-IE" dirty="0"/>
              <a:t> les ménages </a:t>
            </a:r>
            <a:r>
              <a:rPr lang="en-IE" dirty="0" err="1"/>
              <a:t>consommeraient</a:t>
            </a:r>
            <a:r>
              <a:rPr lang="en-IE" dirty="0"/>
              <a:t> </a:t>
            </a:r>
            <a:r>
              <a:rPr lang="en-IE" dirty="0" err="1"/>
              <a:t>chaque</a:t>
            </a:r>
            <a:r>
              <a:rPr lang="en-IE" dirty="0"/>
              <a:t> </a:t>
            </a:r>
            <a:r>
              <a:rPr lang="en-IE" dirty="0" err="1"/>
              <a:t>année</a:t>
            </a:r>
            <a:r>
              <a:rPr lang="en-IE" dirty="0"/>
              <a:t> 2 M€ de services de restauration, le </a:t>
            </a:r>
            <a:r>
              <a:rPr lang="en-IE" dirty="0" err="1"/>
              <a:t>gouvernement</a:t>
            </a:r>
            <a:r>
              <a:rPr lang="en-IE" dirty="0"/>
              <a:t> 4 M€ de services </a:t>
            </a:r>
            <a:r>
              <a:rPr lang="en-IE" dirty="0" err="1"/>
              <a:t>logistiques</a:t>
            </a:r>
            <a:r>
              <a:rPr lang="en-IE" dirty="0"/>
              <a:t>, etc.</a:t>
            </a:r>
          </a:p>
          <a:p>
            <a:endParaRPr lang="en-IE" dirty="0"/>
          </a:p>
          <a:p>
            <a:r>
              <a:rPr lang="en-IE" dirty="0"/>
              <a:t>Ceci </a:t>
            </a:r>
            <a:r>
              <a:rPr lang="en-IE" dirty="0" err="1"/>
              <a:t>constitue</a:t>
            </a:r>
            <a:r>
              <a:rPr lang="en-IE" dirty="0"/>
              <a:t> la </a:t>
            </a:r>
            <a:r>
              <a:rPr lang="en-IE" dirty="0" err="1"/>
              <a:t>demande</a:t>
            </a:r>
            <a:r>
              <a:rPr lang="en-IE" dirty="0"/>
              <a:t> finale de </a:t>
            </a:r>
            <a:r>
              <a:rPr lang="en-IE" dirty="0" err="1"/>
              <a:t>l’économie</a:t>
            </a:r>
            <a:r>
              <a:rPr lang="en-IE" dirty="0"/>
              <a:t>, la consummation </a:t>
            </a:r>
          </a:p>
        </p:txBody>
      </p:sp>
      <p:sp>
        <p:nvSpPr>
          <p:cNvPr id="4" name="Slide Number Placeholder 3"/>
          <p:cNvSpPr>
            <a:spLocks noGrp="1"/>
          </p:cNvSpPr>
          <p:nvPr>
            <p:ph type="sldNum" sz="quarter" idx="5"/>
          </p:nvPr>
        </p:nvSpPr>
        <p:spPr/>
        <p:txBody>
          <a:bodyPr/>
          <a:lstStyle/>
          <a:p>
            <a:fld id="{F883C926-F2AF-42AD-B8A9-365E7A87C86B}" type="slidenum">
              <a:rPr lang="en-IE" smtClean="0"/>
              <a:t>7</a:t>
            </a:fld>
            <a:endParaRPr lang="en-IE"/>
          </a:p>
        </p:txBody>
      </p:sp>
    </p:spTree>
    <p:extLst>
      <p:ext uri="{BB962C8B-B14F-4D97-AF65-F5344CB8AC3E}">
        <p14:creationId xmlns:p14="http://schemas.microsoft.com/office/powerpoint/2010/main" val="385537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Une </a:t>
            </a:r>
            <a:r>
              <a:rPr lang="en-IE" dirty="0" err="1"/>
              <a:t>autre</a:t>
            </a:r>
            <a:r>
              <a:rPr lang="en-IE" dirty="0"/>
              <a:t> representation qui </a:t>
            </a:r>
            <a:r>
              <a:rPr lang="en-IE" dirty="0" err="1"/>
              <a:t>montre</a:t>
            </a:r>
            <a:r>
              <a:rPr lang="en-IE" dirty="0"/>
              <a:t> </a:t>
            </a:r>
            <a:r>
              <a:rPr lang="en-IE" dirty="0" err="1"/>
              <a:t>d’où</a:t>
            </a:r>
            <a:r>
              <a:rPr lang="en-IE" dirty="0"/>
              <a:t> </a:t>
            </a:r>
            <a:r>
              <a:rPr lang="en-IE" dirty="0" err="1"/>
              <a:t>provient</a:t>
            </a:r>
            <a:r>
              <a:rPr lang="en-IE" dirty="0"/>
              <a:t> </a:t>
            </a:r>
            <a:r>
              <a:rPr lang="en-IE" dirty="0" err="1"/>
              <a:t>notre</a:t>
            </a:r>
            <a:r>
              <a:rPr lang="en-IE" dirty="0"/>
              <a:t> </a:t>
            </a:r>
            <a:r>
              <a:rPr lang="en-IE" dirty="0" err="1"/>
              <a:t>carbone</a:t>
            </a:r>
            <a:r>
              <a:rPr lang="en-IE" dirty="0"/>
              <a:t> </a:t>
            </a:r>
            <a:r>
              <a:rPr lang="en-IE" dirty="0" err="1"/>
              <a:t>importé</a:t>
            </a:r>
            <a:r>
              <a:rPr lang="en-IE" dirty="0"/>
              <a:t>, et via </a:t>
            </a:r>
            <a:r>
              <a:rPr lang="en-IE" dirty="0" err="1"/>
              <a:t>quels</a:t>
            </a:r>
            <a:r>
              <a:rPr lang="en-IE" dirty="0"/>
              <a:t> </a:t>
            </a:r>
            <a:r>
              <a:rPr lang="en-IE" dirty="0" err="1"/>
              <a:t>produits</a:t>
            </a:r>
            <a:r>
              <a:rPr lang="en-IE" dirty="0"/>
              <a:t>. </a:t>
            </a:r>
            <a:r>
              <a:rPr lang="en-IE" dirty="0" err="1"/>
              <a:t>Cette</a:t>
            </a:r>
            <a:r>
              <a:rPr lang="en-IE" dirty="0"/>
              <a:t> illustration a </a:t>
            </a:r>
            <a:r>
              <a:rPr lang="en-IE" dirty="0" err="1"/>
              <a:t>été</a:t>
            </a:r>
            <a:r>
              <a:rPr lang="en-IE" dirty="0"/>
              <a:t> </a:t>
            </a:r>
            <a:r>
              <a:rPr lang="en-IE" dirty="0" err="1"/>
              <a:t>extraite</a:t>
            </a:r>
            <a:r>
              <a:rPr lang="en-IE" dirty="0"/>
              <a:t> du rapport </a:t>
            </a:r>
            <a:r>
              <a:rPr lang="en-IE" dirty="0" err="1"/>
              <a:t>d’une</a:t>
            </a:r>
            <a:r>
              <a:rPr lang="en-IE" dirty="0"/>
              <a:t> </a:t>
            </a:r>
            <a:r>
              <a:rPr lang="en-IE" dirty="0" err="1"/>
              <a:t>autre</a:t>
            </a:r>
            <a:r>
              <a:rPr lang="en-IE" dirty="0"/>
              <a:t> </a:t>
            </a:r>
            <a:r>
              <a:rPr lang="en-IE" dirty="0" err="1"/>
              <a:t>équipe</a:t>
            </a:r>
            <a:r>
              <a:rPr lang="en-IE" dirty="0"/>
              <a:t>, avec de </a:t>
            </a:r>
            <a:r>
              <a:rPr lang="en-IE" dirty="0" err="1"/>
              <a:t>meilleurs</a:t>
            </a:r>
            <a:r>
              <a:rPr lang="en-IE" dirty="0"/>
              <a:t> talents </a:t>
            </a:r>
            <a:r>
              <a:rPr lang="en-IE" dirty="0" err="1"/>
              <a:t>graphiques</a:t>
            </a:r>
            <a:r>
              <a:rPr lang="en-IE" dirty="0"/>
              <a:t>.</a:t>
            </a:r>
          </a:p>
        </p:txBody>
      </p:sp>
      <p:sp>
        <p:nvSpPr>
          <p:cNvPr id="4" name="Slide Number Placeholder 3"/>
          <p:cNvSpPr>
            <a:spLocks noGrp="1"/>
          </p:cNvSpPr>
          <p:nvPr>
            <p:ph type="sldNum" sz="quarter" idx="5"/>
          </p:nvPr>
        </p:nvSpPr>
        <p:spPr/>
        <p:txBody>
          <a:bodyPr/>
          <a:lstStyle/>
          <a:p>
            <a:fld id="{D3C586F9-0C84-4683-BBA7-89B6F2F941DC}" type="slidenum">
              <a:rPr lang="en-IE" smtClean="0"/>
              <a:t>32</a:t>
            </a:fld>
            <a:endParaRPr lang="en-IE"/>
          </a:p>
        </p:txBody>
      </p:sp>
    </p:spTree>
    <p:extLst>
      <p:ext uri="{BB962C8B-B14F-4D97-AF65-F5344CB8AC3E}">
        <p14:creationId xmlns:p14="http://schemas.microsoft.com/office/powerpoint/2010/main" val="3760106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On a global level, there appears to be sparse evidence for absolute decoupling between economic growth, metal consumption, and the embodied impacts of the latter. The decomposition results of this paper clearly align with previous findings on increasing affluency being the main driver of environmental impacts. (6,17,25) Population growth is an important driver of the emissions but also a driver that few governments try to influence directly. Historically, urbanization and increasing affluency in a region have been the most effective way of reducing population growth. (57) However, there is an immediate cost in terms of resource use, as increasing affluency in turn drives up metal consumption to a higher per capita level. An interesting finding is that global population composition is a negative driver (</a:t>
            </a:r>
            <a:r>
              <a:rPr lang="en-IE" dirty="0">
                <a:hlinkClick r:id="rId3"/>
              </a:rPr>
              <a:t>Figure 2</a:t>
            </a:r>
            <a:r>
              <a:rPr lang="en-IE" dirty="0"/>
              <a:t>a). It means that the share of the global population living in regions whose carbon footprint of metal use is lower than average is increasing.</a:t>
            </a:r>
          </a:p>
          <a:p>
            <a:endParaRPr lang="en-IE" dirty="0"/>
          </a:p>
        </p:txBody>
      </p:sp>
      <p:sp>
        <p:nvSpPr>
          <p:cNvPr id="4" name="Slide Number Placeholder 3"/>
          <p:cNvSpPr>
            <a:spLocks noGrp="1"/>
          </p:cNvSpPr>
          <p:nvPr>
            <p:ph type="sldNum" sz="quarter" idx="5"/>
          </p:nvPr>
        </p:nvSpPr>
        <p:spPr/>
        <p:txBody>
          <a:bodyPr/>
          <a:lstStyle/>
          <a:p>
            <a:fld id="{F883C926-F2AF-42AD-B8A9-365E7A87C86B}" type="slidenum">
              <a:rPr lang="en-IE" smtClean="0"/>
              <a:t>37</a:t>
            </a:fld>
            <a:endParaRPr lang="en-IE"/>
          </a:p>
        </p:txBody>
      </p:sp>
    </p:spTree>
    <p:extLst>
      <p:ext uri="{BB962C8B-B14F-4D97-AF65-F5344CB8AC3E}">
        <p14:creationId xmlns:p14="http://schemas.microsoft.com/office/powerpoint/2010/main" val="1496874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Popescu, I. S., Gibon, T., Hitaj, C., Rubin, M., &amp; </a:t>
            </a:r>
            <a:r>
              <a:rPr lang="en-IE" dirty="0" err="1"/>
              <a:t>Benetto</a:t>
            </a:r>
            <a:r>
              <a:rPr lang="en-IE" dirty="0"/>
              <a:t>, E. (2023). Are SRI funds financing carbon emissions? An input-output life cycle assessment of investment funds. </a:t>
            </a:r>
            <a:r>
              <a:rPr lang="en-IE" i="1" dirty="0"/>
              <a:t>Ecological Economics</a:t>
            </a:r>
            <a:r>
              <a:rPr lang="en-IE" dirty="0"/>
              <a:t>, </a:t>
            </a:r>
            <a:r>
              <a:rPr lang="en-IE" i="1" dirty="0"/>
              <a:t>212</a:t>
            </a:r>
            <a:r>
              <a:rPr lang="en-IE" dirty="0"/>
              <a:t>, 107918.</a:t>
            </a:r>
          </a:p>
        </p:txBody>
      </p:sp>
      <p:sp>
        <p:nvSpPr>
          <p:cNvPr id="4" name="Slide Number Placeholder 3"/>
          <p:cNvSpPr>
            <a:spLocks noGrp="1"/>
          </p:cNvSpPr>
          <p:nvPr>
            <p:ph type="sldNum" sz="quarter" idx="5"/>
          </p:nvPr>
        </p:nvSpPr>
        <p:spPr/>
        <p:txBody>
          <a:bodyPr/>
          <a:lstStyle/>
          <a:p>
            <a:fld id="{F883C926-F2AF-42AD-B8A9-365E7A87C86B}" type="slidenum">
              <a:rPr lang="en-IE" smtClean="0"/>
              <a:t>51</a:t>
            </a:fld>
            <a:endParaRPr lang="en-IE"/>
          </a:p>
        </p:txBody>
      </p:sp>
    </p:spTree>
    <p:extLst>
      <p:ext uri="{BB962C8B-B14F-4D97-AF65-F5344CB8AC3E}">
        <p14:creationId xmlns:p14="http://schemas.microsoft.com/office/powerpoint/2010/main" val="856629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https://www.cdc-biodiversite.fr/documentation-gbs/</a:t>
            </a:r>
          </a:p>
        </p:txBody>
      </p:sp>
      <p:sp>
        <p:nvSpPr>
          <p:cNvPr id="4" name="Slide Number Placeholder 3"/>
          <p:cNvSpPr>
            <a:spLocks noGrp="1"/>
          </p:cNvSpPr>
          <p:nvPr>
            <p:ph type="sldNum" sz="quarter" idx="5"/>
          </p:nvPr>
        </p:nvSpPr>
        <p:spPr/>
        <p:txBody>
          <a:bodyPr/>
          <a:lstStyle/>
          <a:p>
            <a:fld id="{F883C926-F2AF-42AD-B8A9-365E7A87C86B}" type="slidenum">
              <a:rPr lang="en-IE" smtClean="0"/>
              <a:t>53</a:t>
            </a:fld>
            <a:endParaRPr lang="en-IE"/>
          </a:p>
        </p:txBody>
      </p:sp>
    </p:spTree>
    <p:extLst>
      <p:ext uri="{BB962C8B-B14F-4D97-AF65-F5344CB8AC3E}">
        <p14:creationId xmlns:p14="http://schemas.microsoft.com/office/powerpoint/2010/main" val="3907041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883C926-F2AF-42AD-B8A9-365E7A87C86B}" type="slidenum">
              <a:rPr lang="en-IE" smtClean="0"/>
              <a:t>56</a:t>
            </a:fld>
            <a:endParaRPr lang="en-IE"/>
          </a:p>
        </p:txBody>
      </p:sp>
    </p:spTree>
    <p:extLst>
      <p:ext uri="{BB962C8B-B14F-4D97-AF65-F5344CB8AC3E}">
        <p14:creationId xmlns:p14="http://schemas.microsoft.com/office/powerpoint/2010/main" val="245480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8368" y="728664"/>
            <a:ext cx="11243007" cy="1654773"/>
          </a:xfrm>
        </p:spPr>
        <p:txBody>
          <a:bodyPr anchor="ctr"/>
          <a:lstStyle>
            <a:lvl1pPr>
              <a:defRPr sz="7333" b="0" i="0">
                <a:solidFill>
                  <a:schemeClr val="tx2"/>
                </a:solidFill>
                <a:latin typeface="Bebas Neue" charset="0"/>
                <a:ea typeface="Bebas Neue" charset="0"/>
                <a:cs typeface="Bebas Neue" charset="0"/>
              </a:defRPr>
            </a:lvl1pPr>
          </a:lstStyle>
          <a:p>
            <a:r>
              <a:rPr lang="en-US"/>
              <a:t>Click to edit Master title style</a:t>
            </a:r>
            <a:endParaRPr lang="en-US" dirty="0"/>
          </a:p>
        </p:txBody>
      </p:sp>
      <p:sp>
        <p:nvSpPr>
          <p:cNvPr id="10" name="Text Placeholder 9"/>
          <p:cNvSpPr>
            <a:spLocks noGrp="1"/>
          </p:cNvSpPr>
          <p:nvPr>
            <p:ph type="body" sz="quarter" idx="14" hasCustomPrompt="1"/>
          </p:nvPr>
        </p:nvSpPr>
        <p:spPr>
          <a:xfrm>
            <a:off x="478369" y="2889250"/>
            <a:ext cx="11242919"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Arial Nova" panose="020B0504020202020204" pitchFamily="34" charset="0"/>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Arial Nova" panose="020B0504020202020204" pitchFamily="34" charset="0"/>
              </a:defRPr>
            </a:lvl2pPr>
            <a:lvl3pPr marL="476239" indent="-239178">
              <a:lnSpc>
                <a:spcPct val="95000"/>
              </a:lnSpc>
              <a:spcBef>
                <a:spcPts val="0"/>
              </a:spcBef>
              <a:spcAft>
                <a:spcPts val="267"/>
              </a:spcAft>
              <a:buFont typeface="Arial" charset="0"/>
              <a:buChar char="•"/>
              <a:tabLst/>
              <a:defRPr sz="2000">
                <a:solidFill>
                  <a:schemeClr val="tx2">
                    <a:lumMod val="75000"/>
                  </a:schemeClr>
                </a:solidFill>
                <a:latin typeface="Arial Nova" panose="020B0504020202020204" pitchFamily="34" charset="0"/>
              </a:defRPr>
            </a:lvl3pPr>
            <a:lvl4pPr marL="715415" indent="-239178">
              <a:lnSpc>
                <a:spcPct val="95000"/>
              </a:lnSpc>
              <a:spcBef>
                <a:spcPts val="0"/>
              </a:spcBef>
              <a:spcAft>
                <a:spcPts val="267"/>
              </a:spcAft>
              <a:buFont typeface="Arial" charset="0"/>
              <a:buChar char="•"/>
              <a:tabLst/>
              <a:defRPr sz="1600">
                <a:solidFill>
                  <a:schemeClr val="tx2"/>
                </a:solidFill>
                <a:latin typeface="Arial Nova" panose="020B0504020202020204" pitchFamily="34" charset="0"/>
              </a:defRPr>
            </a:lvl4pPr>
            <a:lvl5pPr marL="954593" indent="-239178">
              <a:lnSpc>
                <a:spcPct val="95000"/>
              </a:lnSpc>
              <a:spcBef>
                <a:spcPts val="0"/>
              </a:spcBef>
              <a:spcAft>
                <a:spcPts val="267"/>
              </a:spcAft>
              <a:buFont typeface="Arial" charset="0"/>
              <a:buChar char="•"/>
              <a:tabLst/>
              <a:defRPr sz="1400">
                <a:solidFill>
                  <a:schemeClr val="tx2"/>
                </a:solidFill>
                <a:latin typeface="Arial Nova" panose="020B0504020202020204" pitchFamily="34" charset="0"/>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12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hart Placeholder 3"/>
          <p:cNvSpPr>
            <a:spLocks noGrp="1"/>
          </p:cNvSpPr>
          <p:nvPr>
            <p:ph type="chart" sz="quarter" idx="29" hasCustomPrompt="1"/>
          </p:nvPr>
        </p:nvSpPr>
        <p:spPr>
          <a:xfrm>
            <a:off x="480000" y="1881189"/>
            <a:ext cx="11232000" cy="4032249"/>
          </a:xfrm>
        </p:spPr>
        <p:txBody>
          <a:bodyPr/>
          <a:lstStyle>
            <a:lvl1pPr algn="ctr">
              <a:defRPr>
                <a:solidFill>
                  <a:schemeClr val="tx2"/>
                </a:solidFill>
              </a:defRPr>
            </a:lvl1pPr>
          </a:lstStyle>
          <a:p>
            <a:r>
              <a:rPr lang="en-US" dirty="0"/>
              <a:t>Click to insert chart from template</a:t>
            </a:r>
          </a:p>
        </p:txBody>
      </p:sp>
      <p:sp>
        <p:nvSpPr>
          <p:cNvPr id="7"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015238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5"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7"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Table style</a:t>
            </a:r>
          </a:p>
        </p:txBody>
      </p:sp>
    </p:spTree>
    <p:extLst>
      <p:ext uri="{BB962C8B-B14F-4D97-AF65-F5344CB8AC3E}">
        <p14:creationId xmlns:p14="http://schemas.microsoft.com/office/powerpoint/2010/main" val="3938273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4" name="Text Placeholder 9"/>
          <p:cNvSpPr>
            <a:spLocks noGrp="1"/>
          </p:cNvSpPr>
          <p:nvPr>
            <p:ph type="body" sz="quarter" idx="15" hasCustomPrompt="1"/>
          </p:nvPr>
        </p:nvSpPr>
        <p:spPr>
          <a:xfrm>
            <a:off x="489285" y="2889250"/>
            <a:ext cx="11232000"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950588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6" name="Text Placeholder 9"/>
          <p:cNvSpPr>
            <a:spLocks noGrp="1"/>
          </p:cNvSpPr>
          <p:nvPr>
            <p:ph type="body" sz="quarter" idx="15" hasCustomPrompt="1"/>
          </p:nvPr>
        </p:nvSpPr>
        <p:spPr>
          <a:xfrm>
            <a:off x="489285" y="2889251"/>
            <a:ext cx="11232000" cy="3024269"/>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069259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sp>
        <p:nvSpPr>
          <p:cNvPr id="25" name="TextBox 24"/>
          <p:cNvSpPr txBox="1"/>
          <p:nvPr/>
        </p:nvSpPr>
        <p:spPr>
          <a:xfrm>
            <a:off x="-1270000" y="2959102"/>
            <a:ext cx="65" cy="402418"/>
          </a:xfrm>
          <a:prstGeom prst="rect">
            <a:avLst/>
          </a:prstGeom>
          <a:noFill/>
        </p:spPr>
        <p:txBody>
          <a:bodyPr wrap="none" lIns="0" tIns="0" rIns="0" bIns="0" rtlCol="0">
            <a:spAutoFit/>
          </a:bodyPr>
          <a:lstStyle/>
          <a:p>
            <a:pPr>
              <a:lnSpc>
                <a:spcPct val="120000"/>
              </a:lnSpc>
            </a:pPr>
            <a:endParaRPr lang="en-US" sz="2400" dirty="0">
              <a:solidFill>
                <a:schemeClr val="tx2"/>
              </a:solidFill>
            </a:endParaRPr>
          </a:p>
        </p:txBody>
      </p:sp>
      <p:sp>
        <p:nvSpPr>
          <p:cNvPr id="4" name="Text Placeholder 3"/>
          <p:cNvSpPr>
            <a:spLocks noGrp="1"/>
          </p:cNvSpPr>
          <p:nvPr>
            <p:ph type="body" sz="quarter" idx="11" hasCustomPrompt="1"/>
          </p:nvPr>
        </p:nvSpPr>
        <p:spPr>
          <a:xfrm>
            <a:off x="473243" y="1881189"/>
            <a:ext cx="7307179" cy="4032249"/>
          </a:xfrm>
        </p:spPr>
        <p:txBody>
          <a:bodyPr/>
          <a:lstStyle>
            <a:lvl1pPr marL="0" algn="r" defTabSz="1219170" rtl="0" eaLnBrk="1" latinLnBrk="0" hangingPunct="1">
              <a:lnSpc>
                <a:spcPct val="70000"/>
              </a:lnSpc>
              <a:buNone/>
              <a:defRPr lang="en-US" sz="10666"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sp>
        <p:nvSpPr>
          <p:cNvPr id="5" name="Text Placeholder 9"/>
          <p:cNvSpPr>
            <a:spLocks noGrp="1"/>
          </p:cNvSpPr>
          <p:nvPr>
            <p:ph type="body" sz="quarter" idx="14" hasCustomPrompt="1"/>
          </p:nvPr>
        </p:nvSpPr>
        <p:spPr>
          <a:xfrm>
            <a:off x="8352367" y="2889250"/>
            <a:ext cx="3368919" cy="3024271"/>
          </a:xfrm>
        </p:spPr>
        <p:txBody>
          <a:bodyPr>
            <a:noAutofit/>
          </a:bodyPr>
          <a:lstStyle>
            <a:lvl1pPr marL="0" indent="0">
              <a:lnSpc>
                <a:spcPct val="95000"/>
              </a:lnSpc>
              <a:spcAft>
                <a:spcPts val="0"/>
              </a:spcAft>
              <a:buFont typeface="Arial" panose="020B0604020202020204" pitchFamily="34" charset="0"/>
              <a:buChar char="​"/>
              <a:defRPr sz="24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4196625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2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4880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ransition">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8367" y="1892301"/>
            <a:ext cx="11235267" cy="2006599"/>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78367" y="3909483"/>
            <a:ext cx="11235267" cy="1348316"/>
          </a:xfrm>
        </p:spPr>
        <p:txBody>
          <a:bodyPr>
            <a:normAutofit/>
          </a:bodyPr>
          <a:lstStyle>
            <a:lvl1pPr marL="0" indent="0" algn="l">
              <a:buNone/>
              <a:defRPr sz="32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40871059"/>
      </p:ext>
    </p:extLst>
  </p:cSld>
  <p:clrMapOvr>
    <a:masterClrMapping/>
  </p:clrMapOvr>
  <p:extLst>
    <p:ext uri="{DCECCB84-F9BA-43D5-87BE-67443E8EF086}">
      <p15:sldGuideLst xmlns:p15="http://schemas.microsoft.com/office/powerpoint/2012/main">
        <p15:guide id="1" pos="226">
          <p15:clr>
            <a:srgbClr val="FBAE40"/>
          </p15:clr>
        </p15:guide>
        <p15:guide id="2" pos="5534">
          <p15:clr>
            <a:srgbClr val="FBAE40"/>
          </p15:clr>
        </p15:guide>
        <p15:guide id="3" orient="horz" pos="894">
          <p15:clr>
            <a:srgbClr val="FBAE40"/>
          </p15:clr>
        </p15:guide>
        <p15:guide id="4" orient="horz" pos="735">
          <p15:clr>
            <a:srgbClr val="FBAE40"/>
          </p15:clr>
        </p15:guide>
        <p15:guide id="5" orient="horz" pos="184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3" y="1881189"/>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1881189"/>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3" y="2887929"/>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2887929"/>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3" y="3897314"/>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3897314"/>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1441263" y="4904054"/>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481263" y="4904054"/>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1" name="Title Placeholder 1"/>
          <p:cNvSpPr>
            <a:spLocks noGrp="1"/>
          </p:cNvSpPr>
          <p:nvPr>
            <p:ph type="title" hasCustomPrompt="1"/>
          </p:nvPr>
        </p:nvSpPr>
        <p:spPr>
          <a:xfrm>
            <a:off x="480000" y="368608"/>
            <a:ext cx="11232000" cy="852709"/>
          </a:xfrm>
          <a:prstGeom prst="rect">
            <a:avLst/>
          </a:prstGeom>
        </p:spPr>
        <p:txBody>
          <a:bodyPr vert="horz" lIns="0" tIns="0" rIns="0" bIns="0" rtlCol="0" anchor="t">
            <a:noAutofit/>
          </a:bodyPr>
          <a:lstStyle/>
          <a:p>
            <a:r>
              <a:rPr lang="en-US" dirty="0"/>
              <a:t>click </a:t>
            </a:r>
            <a:r>
              <a:rPr lang="en-US"/>
              <a:t>to edit master </a:t>
            </a:r>
            <a:r>
              <a:rPr lang="en-US" dirty="0"/>
              <a:t>title style</a:t>
            </a:r>
          </a:p>
        </p:txBody>
      </p:sp>
    </p:spTree>
    <p:extLst>
      <p:ext uri="{BB962C8B-B14F-4D97-AF65-F5344CB8AC3E}">
        <p14:creationId xmlns:p14="http://schemas.microsoft.com/office/powerpoint/2010/main" val="367331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5" y="2889251"/>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5" y="3898146"/>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8146"/>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5" y="4906209"/>
            <a:ext cx="4223905"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7491663" y="2889251"/>
            <a:ext cx="4221600"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65316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7491663" y="3898145"/>
            <a:ext cx="4221600" cy="1008064"/>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6531663" y="3898145"/>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7491663" y="4906209"/>
            <a:ext cx="4221600"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65316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97422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4" y="2889251"/>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4" y="3897311"/>
            <a:ext cx="2398371" cy="1008064"/>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7311"/>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4" y="4905377"/>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5375367" y="2889251"/>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4415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5375367" y="3897312"/>
            <a:ext cx="2401267"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4415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5375367" y="4905377"/>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4415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9312368" y="2889251"/>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8352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7" name="Text Placeholder 3"/>
          <p:cNvSpPr>
            <a:spLocks noGrp="1"/>
          </p:cNvSpPr>
          <p:nvPr>
            <p:ph type="body" sz="half" idx="41" hasCustomPrompt="1"/>
          </p:nvPr>
        </p:nvSpPr>
        <p:spPr>
          <a:xfrm>
            <a:off x="9312368" y="3897312"/>
            <a:ext cx="2400896"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8" name="Text Placeholder 29"/>
          <p:cNvSpPr>
            <a:spLocks noGrp="1"/>
          </p:cNvSpPr>
          <p:nvPr>
            <p:ph type="body" sz="quarter" idx="42" hasCustomPrompt="1"/>
          </p:nvPr>
        </p:nvSpPr>
        <p:spPr>
          <a:xfrm>
            <a:off x="8352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9" name="Text Placeholder 3"/>
          <p:cNvSpPr>
            <a:spLocks noGrp="1"/>
          </p:cNvSpPr>
          <p:nvPr>
            <p:ph type="body" sz="half" idx="43" hasCustomPrompt="1"/>
          </p:nvPr>
        </p:nvSpPr>
        <p:spPr>
          <a:xfrm>
            <a:off x="9312368" y="4905377"/>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20" name="Text Placeholder 29"/>
          <p:cNvSpPr>
            <a:spLocks noGrp="1"/>
          </p:cNvSpPr>
          <p:nvPr>
            <p:ph type="body" sz="quarter" idx="44" hasCustomPrompt="1"/>
          </p:nvPr>
        </p:nvSpPr>
        <p:spPr>
          <a:xfrm>
            <a:off x="8352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1"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30987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
        <p:nvSpPr>
          <p:cNvPr id="15" name="Content Placeholder 13"/>
          <p:cNvSpPr>
            <a:spLocks noGrp="1"/>
          </p:cNvSpPr>
          <p:nvPr>
            <p:ph sz="quarter" idx="15"/>
          </p:nvPr>
        </p:nvSpPr>
        <p:spPr>
          <a:xfrm>
            <a:off x="478369"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13"/>
          <p:cNvSpPr>
            <a:spLocks noGrp="1"/>
          </p:cNvSpPr>
          <p:nvPr>
            <p:ph sz="quarter" idx="16"/>
          </p:nvPr>
        </p:nvSpPr>
        <p:spPr>
          <a:xfrm>
            <a:off x="6400801"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Arial Nova" panose="020B0504020202020204" pitchFamily="34" charset="0"/>
                <a:ea typeface="Arial Nova" panose="020B0504020202020204" pitchFamily="34" charset="0"/>
                <a:cs typeface="Arial Nova" panose="020B0504020202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550881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2" y="1881188"/>
            <a:ext cx="7296633"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61265"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70599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1633" y="368300"/>
            <a:ext cx="11232000" cy="849224"/>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9"/>
            <a:ext cx="3359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4415369" y="1881189"/>
            <a:ext cx="7296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17525"/>
            <a:ext cx="11232000" cy="340343"/>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38664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8"/>
            <a:ext cx="3359633" cy="40322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37"/>
          <p:cNvSpPr>
            <a:spLocks noGrp="1"/>
          </p:cNvSpPr>
          <p:nvPr>
            <p:ph sz="quarter" idx="16"/>
          </p:nvPr>
        </p:nvSpPr>
        <p:spPr>
          <a:xfrm>
            <a:off x="4415367" y="1881188"/>
            <a:ext cx="3361267"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58369"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1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18155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7"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10" name="Content Placeholder 37"/>
          <p:cNvSpPr>
            <a:spLocks noGrp="1"/>
          </p:cNvSpPr>
          <p:nvPr>
            <p:ph sz="quarter" idx="15"/>
          </p:nvPr>
        </p:nvSpPr>
        <p:spPr>
          <a:xfrm>
            <a:off x="480000" y="1881188"/>
            <a:ext cx="11232000"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715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Rectangle 34"/>
          <p:cNvSpPr/>
          <p:nvPr/>
        </p:nvSpPr>
        <p:spPr>
          <a:xfrm>
            <a:off x="0" y="5913439"/>
            <a:ext cx="12192000" cy="950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 name="Title Placeholder 1"/>
          <p:cNvSpPr>
            <a:spLocks noGrp="1"/>
          </p:cNvSpPr>
          <p:nvPr>
            <p:ph type="title"/>
          </p:nvPr>
        </p:nvSpPr>
        <p:spPr>
          <a:xfrm>
            <a:off x="480000" y="368608"/>
            <a:ext cx="11232000" cy="852709"/>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80001" y="1881189"/>
            <a:ext cx="11233633" cy="40322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8" name="Image 8"/>
          <p:cNvPicPr>
            <a:picLocks noChangeAspect="1"/>
          </p:cNvPicPr>
          <p:nvPr/>
        </p:nvPicPr>
        <p:blipFill rotWithShape="1">
          <a:blip r:embed="rId18">
            <a:extLst>
              <a:ext uri="{28A0092B-C50C-407E-A947-70E740481C1C}">
                <a14:useLocalDpi xmlns:a14="http://schemas.microsoft.com/office/drawing/2010/main" val="0"/>
              </a:ext>
            </a:extLst>
          </a:blip>
          <a:srcRect r="-80"/>
          <a:stretch/>
        </p:blipFill>
        <p:spPr bwMode="auto">
          <a:xfrm>
            <a:off x="9414657" y="6148687"/>
            <a:ext cx="2298977" cy="4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479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7" name="Rectangle 6"/>
          <p:cNvSpPr/>
          <p:nvPr/>
        </p:nvSpPr>
        <p:spPr>
          <a:xfrm>
            <a:off x="4416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8" name="Rectangle 7"/>
          <p:cNvSpPr/>
          <p:nvPr/>
        </p:nvSpPr>
        <p:spPr>
          <a:xfrm>
            <a:off x="8353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9" name="Rectangle 8"/>
          <p:cNvSpPr/>
          <p:nvPr/>
        </p:nvSpPr>
        <p:spPr>
          <a:xfrm flipH="1">
            <a:off x="3839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0" name="Rectangle 9"/>
          <p:cNvSpPr/>
          <p:nvPr/>
        </p:nvSpPr>
        <p:spPr>
          <a:xfrm flipH="1">
            <a:off x="7776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1" name="Rectangle 10"/>
          <p:cNvSpPr/>
          <p:nvPr/>
        </p:nvSpPr>
        <p:spPr>
          <a:xfrm flipH="1">
            <a:off x="-4"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2" name="Rectangle 11"/>
          <p:cNvSpPr/>
          <p:nvPr/>
        </p:nvSpPr>
        <p:spPr>
          <a:xfrm flipH="1">
            <a:off x="11713631"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3" name="Rectangle 12"/>
          <p:cNvSpPr/>
          <p:nvPr/>
        </p:nvSpPr>
        <p:spPr>
          <a:xfrm flipH="1">
            <a:off x="-1055369" y="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4" name="Rectangle 13"/>
          <p:cNvSpPr/>
          <p:nvPr/>
        </p:nvSpPr>
        <p:spPr>
          <a:xfrm flipH="1">
            <a:off x="-1247369" y="648970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5" name="Rectangle 14"/>
          <p:cNvSpPr/>
          <p:nvPr/>
        </p:nvSpPr>
        <p:spPr>
          <a:xfrm flipH="1">
            <a:off x="-1055369" y="728662"/>
            <a:ext cx="192000" cy="82867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8" name="Rectangle 17"/>
          <p:cNvSpPr/>
          <p:nvPr/>
        </p:nvSpPr>
        <p:spPr>
          <a:xfrm flipH="1">
            <a:off x="-1247369" y="490537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0" name="Rectangle 19"/>
          <p:cNvSpPr/>
          <p:nvPr/>
        </p:nvSpPr>
        <p:spPr>
          <a:xfrm flipH="1">
            <a:off x="-1055369" y="3900359"/>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1" name="Rectangle 20"/>
          <p:cNvSpPr/>
          <p:nvPr/>
        </p:nvSpPr>
        <p:spPr>
          <a:xfrm flipH="1">
            <a:off x="-1247369" y="2886200"/>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2" name="Rectangle 21"/>
          <p:cNvSpPr/>
          <p:nvPr/>
        </p:nvSpPr>
        <p:spPr>
          <a:xfrm flipH="1">
            <a:off x="-1055369" y="188118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3" name="Rectangle 22"/>
          <p:cNvSpPr/>
          <p:nvPr/>
        </p:nvSpPr>
        <p:spPr>
          <a:xfrm flipH="1">
            <a:off x="-1247369" y="1558400"/>
            <a:ext cx="192000" cy="31973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4" name="Rectangle 23"/>
          <p:cNvSpPr/>
          <p:nvPr/>
        </p:nvSpPr>
        <p:spPr>
          <a:xfrm flipH="1">
            <a:off x="-1247369" y="368300"/>
            <a:ext cx="192000" cy="3603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6" name="Rectangle 25"/>
          <p:cNvSpPr/>
          <p:nvPr/>
        </p:nvSpPr>
        <p:spPr>
          <a:xfrm flipH="1">
            <a:off x="-1055369" y="5913438"/>
            <a:ext cx="192000" cy="5762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1"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868891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1219170" rtl="0" eaLnBrk="1" latinLnBrk="0" hangingPunct="1">
        <a:lnSpc>
          <a:spcPct val="85000"/>
        </a:lnSpc>
        <a:spcBef>
          <a:spcPct val="0"/>
        </a:spcBef>
        <a:buNone/>
        <a:defRPr sz="3733" b="0" i="0" kern="1200">
          <a:solidFill>
            <a:schemeClr val="tx2"/>
          </a:solidFill>
          <a:latin typeface="Bebas Neue" charset="0"/>
          <a:ea typeface="Bebas Neue" charset="0"/>
          <a:cs typeface="Bebas Neue" charset="0"/>
        </a:defRPr>
      </a:lvl1pPr>
    </p:titleStyle>
    <p:body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
          <p15:clr>
            <a:srgbClr val="F26B43"/>
          </p15:clr>
        </p15:guide>
        <p15:guide id="2" orient="horz" pos="577">
          <p15:clr>
            <a:srgbClr val="F26B43"/>
          </p15:clr>
        </p15:guide>
        <p15:guide id="3" orient="horz" pos="736">
          <p15:clr>
            <a:srgbClr val="F26B43"/>
          </p15:clr>
        </p15:guide>
        <p15:guide id="4" orient="horz" pos="889">
          <p15:clr>
            <a:srgbClr val="F26B43"/>
          </p15:clr>
        </p15:guide>
        <p15:guide id="5" orient="horz" pos="1365">
          <p15:clr>
            <a:srgbClr val="F26B43"/>
          </p15:clr>
        </p15:guide>
        <p15:guide id="6" orient="horz" pos="1841">
          <p15:clr>
            <a:srgbClr val="F26B43"/>
          </p15:clr>
        </p15:guide>
        <p15:guide id="7" orient="horz" pos="2794">
          <p15:clr>
            <a:srgbClr val="F26B43"/>
          </p15:clr>
        </p15:guide>
        <p15:guide id="8" orient="horz" pos="2318">
          <p15:clr>
            <a:srgbClr val="F26B43"/>
          </p15:clr>
        </p15:guide>
        <p15:guide id="9" orient="horz" pos="3066">
          <p15:clr>
            <a:srgbClr val="F26B43"/>
          </p15:clr>
        </p15:guide>
        <p15:guide id="10" pos="226">
          <p15:clr>
            <a:srgbClr val="F26B43"/>
          </p15:clr>
        </p15:guide>
        <p15:guide id="11" pos="1814">
          <p15:clr>
            <a:srgbClr val="F26B43"/>
          </p15:clr>
        </p15:guide>
        <p15:guide id="12" pos="2086">
          <p15:clr>
            <a:srgbClr val="F26B43"/>
          </p15:clr>
        </p15:guide>
        <p15:guide id="13" pos="3674">
          <p15:clr>
            <a:srgbClr val="F26B43"/>
          </p15:clr>
        </p15:guide>
        <p15:guide id="14" pos="3946">
          <p15:clr>
            <a:srgbClr val="F26B43"/>
          </p15:clr>
        </p15:guide>
        <p15:guide id="15" pos="55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hyperlink" Target="https://digitallibrary.un.org/record/370160?ln=en"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ec.europa.eu/eurostat/statistics-explained/index.php?title=Glossary:Air_emissions_accounts_(AEA)" TargetMode="External"/><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jp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unstats.un.org/unsd/nationalaccount/docs/SUT_IOT_HB_Final_Cover.pdf" TargetMode="External"/><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hyperlink" Target="http://www.imf.org/external/pubs/ft/weo/2016/02/pdf/text.pdf" TargetMode="External"/><Relationship Id="rId13" Type="http://schemas.openxmlformats.org/officeDocument/2006/relationships/hyperlink" Target="https://www.climatecouncil.org.au/uploads/7b40d7bbefbdd94979ce4de2fad52414.pdf" TargetMode="External"/><Relationship Id="rId18" Type="http://schemas.openxmlformats.org/officeDocument/2006/relationships/hyperlink" Target="https://www.commbank.com.au/content/dam/commbank/about-us/docs/sustainability-20151103-assessed-emissions-lending-port.pdf" TargetMode="External"/><Relationship Id="rId3" Type="http://schemas.openxmlformats.org/officeDocument/2006/relationships/hyperlink" Target="https://buyclean.org/2018/09/03/new-report-the-carbon-loophole-in-climate-policy/" TargetMode="External"/><Relationship Id="rId7" Type="http://schemas.openxmlformats.org/officeDocument/2006/relationships/hyperlink" Target="http://worldinvestmentreport.unctad.org/" TargetMode="External"/><Relationship Id="rId12" Type="http://schemas.openxmlformats.org/officeDocument/2006/relationships/hyperlink" Target="http://ec.europa.eu/environment/nature/pdf/study_third_countries.pdf" TargetMode="External"/><Relationship Id="rId17" Type="http://schemas.openxmlformats.org/officeDocument/2006/relationships/hyperlink" Target="http://www.csu.edu.au/research/ilws/publications/technical-reports/g20s-global-impact" TargetMode="External"/><Relationship Id="rId2" Type="http://schemas.openxmlformats.org/officeDocument/2006/relationships/hyperlink" Target="https://www.worldbank.org/en/publication/wdr2020" TargetMode="External"/><Relationship Id="rId16" Type="http://schemas.openxmlformats.org/officeDocument/2006/relationships/hyperlink" Target="http://www.unep.org/roap/Activities/ResourceEfficiency/IndicatorsforaResourceEfficient/tabid/1060186/Default.aspx" TargetMode="External"/><Relationship Id="rId20"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hyperlink" Target="https://www.marketplace.org/shows/marketplace-morning-report/09072018-markets-edition" TargetMode="External"/><Relationship Id="rId11" Type="http://schemas.openxmlformats.org/officeDocument/2006/relationships/hyperlink" Target="http://unctad.org/en/pages/newsdetails.aspx?OriginalVersionID=411" TargetMode="External"/><Relationship Id="rId5" Type="http://schemas.openxmlformats.org/officeDocument/2006/relationships/hyperlink" Target="https://www.nytimes.com/2018/09/04/climate/outsourcing-carbon-emissions.html" TargetMode="External"/><Relationship Id="rId15" Type="http://schemas.openxmlformats.org/officeDocument/2006/relationships/hyperlink" Target="http://www.imf.org/external/pubs/ft/reo/2015/afr/eng/" TargetMode="External"/><Relationship Id="rId10" Type="http://schemas.openxmlformats.org/officeDocument/2006/relationships/hyperlink" Target="https://www.gov.uk/government/publications/uks-carbon-footprint" TargetMode="External"/><Relationship Id="rId19" Type="http://schemas.openxmlformats.org/officeDocument/2006/relationships/hyperlink" Target="https://worldmrio.com/" TargetMode="External"/><Relationship Id="rId4" Type="http://schemas.openxmlformats.org/officeDocument/2006/relationships/hyperlink" Target="https://buyclean.org/" TargetMode="External"/><Relationship Id="rId9" Type="http://schemas.openxmlformats.org/officeDocument/2006/relationships/hyperlink" Target="http://www2.deloitte.com/au/en/pages/economics/articles/a-new-way-to-measure-emissions.html" TargetMode="External"/><Relationship Id="rId14" Type="http://schemas.openxmlformats.org/officeDocument/2006/relationships/hyperlink" Target="http://www.africaneconomicoutlook.org/en/"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exiobase.eu/index.php/2-uncategorised/28-exiobase2-mr-iot" TargetMode="External"/><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7.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luxembourgintransition.lu/wp-content/uploads/2021/02/Luxembourg-en-Transition_Equipe-AREP-flux-Livrable-Phase-1_20210104-_-RAPPORT-avec-annexes.pdf"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00.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scb.se/hitta-statistik/statistik-efter-amne/nationalrakenskaper/nationalrakenskaper/nationalrakenskaper-tidigare-definitioner/pong/tabell-och-diagram/input-outputtabeller-2008-2016/" TargetMode="External"/><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nvironmentalfootprints.org/"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environmentalfootprints.org/infographics"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sankey.theshiftproject.org/" TargetMode="Externa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oecd-ilibrary-org.proxy.bnl.lu/science-and-technology/co2-emissions-embodied-in-international-trade-and-domestic-final-demand_8f2963b8-en" TargetMode="Externa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ourworldindata.org/grapher/prod-cons-co2-per-capita" TargetMode="External"/><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9.xml"/><Relationship Id="rId5" Type="http://schemas.openxmlformats.org/officeDocument/2006/relationships/hyperlink" Target="https://doi.org/10.1016/j.eneco.2021.105114" TargetMode="External"/><Relationship Id="rId4" Type="http://schemas.openxmlformats.org/officeDocument/2006/relationships/image" Target="../media/image86.jp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g"/><Relationship Id="rId1" Type="http://schemas.openxmlformats.org/officeDocument/2006/relationships/slideLayout" Target="../slideLayouts/slideLayout9.xml"/><Relationship Id="rId5" Type="http://schemas.openxmlformats.org/officeDocument/2006/relationships/hyperlink" Target="https://www.sciencedirect.com/science/article/pii/S2352550923003068#bb0220" TargetMode="External"/><Relationship Id="rId4" Type="http://schemas.openxmlformats.org/officeDocument/2006/relationships/hyperlink" Target="https://www.sciencedirect.com/science/article/pii/S2352550923003068#bb0035"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www.economie.gouv.fr/facileco/wassily-leontief" TargetMode="External"/><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www.lepoint.fr/eureka/les-riches-emettent-ils-vraiment-quatre-fois-plus-de-co2-que-les-pauvres-21-11-2023-2543931_4706.php" TargetMode="External"/><Relationship Id="rId2" Type="http://schemas.openxmlformats.org/officeDocument/2006/relationships/image" Target="../media/image92.png"/><Relationship Id="rId1" Type="http://schemas.openxmlformats.org/officeDocument/2006/relationships/slideLayout" Target="../slideLayouts/slideLayout9.xml"/><Relationship Id="rId6" Type="http://schemas.openxmlformats.org/officeDocument/2006/relationships/hyperlink" Target="https://www.lemonde.fr/series-d-ete/article/2022/08/18/lucas-chancel-economiste-les-10-les-plus-aises-emettent-cinq-fois-plus-de-carbone-que-la-moitie-la-plus-pauvre-des-francais_6138356_3451060.html" TargetMode="External"/><Relationship Id="rId5" Type="http://schemas.openxmlformats.org/officeDocument/2006/relationships/image" Target="../media/image93.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thomasgibon/io-footprinting/tree/master/luxstrat"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18.svg"/><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19" Type="http://schemas.openxmlformats.org/officeDocument/2006/relationships/image" Target="../media/image22.sv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 Id="rId2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A55B-FBEA-4B2D-8023-0E9A59B686C7}"/>
              </a:ext>
            </a:extLst>
          </p:cNvPr>
          <p:cNvSpPr>
            <a:spLocks noGrp="1"/>
          </p:cNvSpPr>
          <p:nvPr>
            <p:ph type="ctrTitle"/>
          </p:nvPr>
        </p:nvSpPr>
        <p:spPr/>
        <p:txBody>
          <a:bodyPr/>
          <a:lstStyle/>
          <a:p>
            <a:r>
              <a:rPr lang="en-IE"/>
              <a:t>Input-Output Analysis – Introduction</a:t>
            </a:r>
            <a:endParaRPr lang="en-IE" dirty="0"/>
          </a:p>
        </p:txBody>
      </p:sp>
      <p:sp>
        <p:nvSpPr>
          <p:cNvPr id="3" name="Subtitle 2">
            <a:extLst>
              <a:ext uri="{FF2B5EF4-FFF2-40B4-BE49-F238E27FC236}">
                <a16:creationId xmlns:a16="http://schemas.microsoft.com/office/drawing/2014/main" id="{BFAC566F-0D49-4D9F-A6C2-57F3E6157BDF}"/>
              </a:ext>
            </a:extLst>
          </p:cNvPr>
          <p:cNvSpPr>
            <a:spLocks noGrp="1"/>
          </p:cNvSpPr>
          <p:nvPr>
            <p:ph type="subTitle" idx="1"/>
          </p:nvPr>
        </p:nvSpPr>
        <p:spPr/>
        <p:txBody>
          <a:bodyPr>
            <a:normAutofit fontScale="62500" lnSpcReduction="20000"/>
          </a:bodyPr>
          <a:lstStyle/>
          <a:p>
            <a:r>
              <a:rPr lang="en-IE" dirty="0"/>
              <a:t>Thomas Gibon</a:t>
            </a:r>
          </a:p>
          <a:p>
            <a:r>
              <a:rPr lang="en-IE" dirty="0"/>
              <a:t>LIST</a:t>
            </a:r>
          </a:p>
          <a:p>
            <a:r>
              <a:rPr lang="en-IE" dirty="0"/>
              <a:t>November 7</a:t>
            </a:r>
            <a:r>
              <a:rPr lang="en-IE" baseline="30000" dirty="0"/>
              <a:t>th</a:t>
            </a:r>
            <a:r>
              <a:rPr lang="en-IE" dirty="0"/>
              <a:t> 2024</a:t>
            </a:r>
          </a:p>
        </p:txBody>
      </p:sp>
    </p:spTree>
    <p:extLst>
      <p:ext uri="{BB962C8B-B14F-4D97-AF65-F5344CB8AC3E}">
        <p14:creationId xmlns:p14="http://schemas.microsoft.com/office/powerpoint/2010/main" val="811591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6E14-E2F2-403F-937A-0B8ACBA23C39}"/>
              </a:ext>
            </a:extLst>
          </p:cNvPr>
          <p:cNvSpPr>
            <a:spLocks noGrp="1"/>
          </p:cNvSpPr>
          <p:nvPr>
            <p:ph type="title"/>
          </p:nvPr>
        </p:nvSpPr>
        <p:spPr/>
        <p:txBody>
          <a:bodyPr/>
          <a:lstStyle/>
          <a:p>
            <a:r>
              <a:rPr lang="en-IE" dirty="0"/>
              <a:t>What do IO tables look like?</a:t>
            </a:r>
          </a:p>
        </p:txBody>
      </p:sp>
      <p:sp>
        <p:nvSpPr>
          <p:cNvPr id="4" name="Content Placeholder 3">
            <a:extLst>
              <a:ext uri="{FF2B5EF4-FFF2-40B4-BE49-F238E27FC236}">
                <a16:creationId xmlns:a16="http://schemas.microsoft.com/office/drawing/2014/main" id="{D8C1B583-271E-43B7-9E82-D623119C9393}"/>
              </a:ext>
            </a:extLst>
          </p:cNvPr>
          <p:cNvSpPr>
            <a:spLocks noGrp="1"/>
          </p:cNvSpPr>
          <p:nvPr>
            <p:ph sz="quarter" idx="17"/>
          </p:nvPr>
        </p:nvSpPr>
        <p:spPr>
          <a:xfrm>
            <a:off x="8352369" y="1881188"/>
            <a:ext cx="3359631" cy="4032333"/>
          </a:xfrm>
        </p:spPr>
        <p:txBody>
          <a:bodyPr/>
          <a:lstStyle/>
          <a:p>
            <a:r>
              <a:rPr lang="en-IE" dirty="0"/>
              <a:t>Hungarian IO table 1998 (in billions of forint)
Including imports and exports, capital creation and consumption...
… the equilibrium is found at 25265 billion forints</a:t>
            </a:r>
          </a:p>
        </p:txBody>
      </p:sp>
      <p:sp>
        <p:nvSpPr>
          <p:cNvPr id="5" name="Text Placeholder 4">
            <a:extLst>
              <a:ext uri="{FF2B5EF4-FFF2-40B4-BE49-F238E27FC236}">
                <a16:creationId xmlns:a16="http://schemas.microsoft.com/office/drawing/2014/main" id="{2F434FA5-52B9-4C2D-97D7-CB15460E4B6C}"/>
              </a:ext>
            </a:extLst>
          </p:cNvPr>
          <p:cNvSpPr>
            <a:spLocks noGrp="1"/>
          </p:cNvSpPr>
          <p:nvPr>
            <p:ph type="body" idx="28"/>
          </p:nvPr>
        </p:nvSpPr>
        <p:spPr/>
        <p:txBody>
          <a:bodyPr/>
          <a:lstStyle/>
          <a:p>
            <a:endParaRPr lang="en-IE"/>
          </a:p>
        </p:txBody>
      </p:sp>
      <p:grpSp>
        <p:nvGrpSpPr>
          <p:cNvPr id="9" name="Group 8">
            <a:extLst>
              <a:ext uri="{FF2B5EF4-FFF2-40B4-BE49-F238E27FC236}">
                <a16:creationId xmlns:a16="http://schemas.microsoft.com/office/drawing/2014/main" id="{24CFE618-01C5-4DBC-82CF-98A50F097D1B}"/>
              </a:ext>
            </a:extLst>
          </p:cNvPr>
          <p:cNvGrpSpPr/>
          <p:nvPr/>
        </p:nvGrpSpPr>
        <p:grpSpPr>
          <a:xfrm>
            <a:off x="257175" y="932077"/>
            <a:ext cx="6694170" cy="5557623"/>
            <a:chOff x="1314450" y="557212"/>
            <a:chExt cx="6694170" cy="5557623"/>
          </a:xfrm>
        </p:grpSpPr>
        <p:pic>
          <p:nvPicPr>
            <p:cNvPr id="6" name="Picture 5">
              <a:extLst>
                <a:ext uri="{FF2B5EF4-FFF2-40B4-BE49-F238E27FC236}">
                  <a16:creationId xmlns:a16="http://schemas.microsoft.com/office/drawing/2014/main" id="{F36C33F1-8732-4BFF-9202-69106204D4F0}"/>
                </a:ext>
              </a:extLst>
            </p:cNvPr>
            <p:cNvPicPr>
              <a:picLocks noChangeAspect="1"/>
            </p:cNvPicPr>
            <p:nvPr/>
          </p:nvPicPr>
          <p:blipFill rotWithShape="1">
            <a:blip r:embed="rId2"/>
            <a:srcRect b="1818"/>
            <a:stretch/>
          </p:blipFill>
          <p:spPr>
            <a:xfrm>
              <a:off x="1314450" y="557212"/>
              <a:ext cx="6694170" cy="3947411"/>
            </a:xfrm>
            <a:prstGeom prst="rect">
              <a:avLst/>
            </a:prstGeom>
          </p:spPr>
        </p:pic>
        <p:pic>
          <p:nvPicPr>
            <p:cNvPr id="8" name="Picture 7">
              <a:extLst>
                <a:ext uri="{FF2B5EF4-FFF2-40B4-BE49-F238E27FC236}">
                  <a16:creationId xmlns:a16="http://schemas.microsoft.com/office/drawing/2014/main" id="{2FEF693B-2F64-4699-B892-3B535561C185}"/>
                </a:ext>
              </a:extLst>
            </p:cNvPr>
            <p:cNvPicPr>
              <a:picLocks noChangeAspect="1"/>
            </p:cNvPicPr>
            <p:nvPr/>
          </p:nvPicPr>
          <p:blipFill rotWithShape="1">
            <a:blip r:embed="rId3"/>
            <a:srcRect t="3785"/>
            <a:stretch/>
          </p:blipFill>
          <p:spPr>
            <a:xfrm>
              <a:off x="1314450" y="4504623"/>
              <a:ext cx="6667500" cy="1610212"/>
            </a:xfrm>
            <a:prstGeom prst="rect">
              <a:avLst/>
            </a:prstGeom>
          </p:spPr>
        </p:pic>
      </p:grpSp>
      <p:graphicFrame>
        <p:nvGraphicFramePr>
          <p:cNvPr id="12" name="Table 11">
            <a:extLst>
              <a:ext uri="{FF2B5EF4-FFF2-40B4-BE49-F238E27FC236}">
                <a16:creationId xmlns:a16="http://schemas.microsoft.com/office/drawing/2014/main" id="{0CD8103C-99EA-42D4-B4F3-4938C8D135CC}"/>
              </a:ext>
            </a:extLst>
          </p:cNvPr>
          <p:cNvGraphicFramePr>
            <a:graphicFrameLocks noGrp="1"/>
          </p:cNvGraphicFramePr>
          <p:nvPr>
            <p:extLst>
              <p:ext uri="{D42A27DB-BD31-4B8C-83A1-F6EECF244321}">
                <p14:modId xmlns:p14="http://schemas.microsoft.com/office/powerpoint/2010/main" val="1050316730"/>
              </p:ext>
            </p:extLst>
          </p:nvPr>
        </p:nvGraphicFramePr>
        <p:xfrm>
          <a:off x="1876424" y="313848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Table 12">
            <a:extLst>
              <a:ext uri="{FF2B5EF4-FFF2-40B4-BE49-F238E27FC236}">
                <a16:creationId xmlns:a16="http://schemas.microsoft.com/office/drawing/2014/main" id="{A0B20CBC-1FD3-4F7D-BD5E-228E3F009ADA}"/>
              </a:ext>
            </a:extLst>
          </p:cNvPr>
          <p:cNvGraphicFramePr>
            <a:graphicFrameLocks noGrp="1"/>
          </p:cNvGraphicFramePr>
          <p:nvPr>
            <p:extLst>
              <p:ext uri="{D42A27DB-BD31-4B8C-83A1-F6EECF244321}">
                <p14:modId xmlns:p14="http://schemas.microsoft.com/office/powerpoint/2010/main" val="2125748647"/>
              </p:ext>
            </p:extLst>
          </p:nvPr>
        </p:nvGraphicFramePr>
        <p:xfrm>
          <a:off x="4060824" y="3138488"/>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5" name="Table 14">
            <a:extLst>
              <a:ext uri="{FF2B5EF4-FFF2-40B4-BE49-F238E27FC236}">
                <a16:creationId xmlns:a16="http://schemas.microsoft.com/office/drawing/2014/main" id="{8C3E0404-7060-4A3D-B74B-10AD1C078990}"/>
              </a:ext>
            </a:extLst>
          </p:cNvPr>
          <p:cNvGraphicFramePr>
            <a:graphicFrameLocks noGrp="1"/>
          </p:cNvGraphicFramePr>
          <p:nvPr>
            <p:extLst>
              <p:ext uri="{D42A27DB-BD31-4B8C-83A1-F6EECF244321}">
                <p14:modId xmlns:p14="http://schemas.microsoft.com/office/powerpoint/2010/main" val="528714833"/>
              </p:ext>
            </p:extLst>
          </p:nvPr>
        </p:nvGraphicFramePr>
        <p:xfrm>
          <a:off x="6512799" y="314100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8" name="Table 17">
            <a:extLst>
              <a:ext uri="{FF2B5EF4-FFF2-40B4-BE49-F238E27FC236}">
                <a16:creationId xmlns:a16="http://schemas.microsoft.com/office/drawing/2014/main" id="{07C06D74-3112-40F3-B77F-333987783904}"/>
              </a:ext>
            </a:extLst>
          </p:cNvPr>
          <p:cNvGraphicFramePr>
            <a:graphicFrameLocks noGrp="1"/>
          </p:cNvGraphicFramePr>
          <p:nvPr>
            <p:extLst>
              <p:ext uri="{D42A27DB-BD31-4B8C-83A1-F6EECF244321}">
                <p14:modId xmlns:p14="http://schemas.microsoft.com/office/powerpoint/2010/main" val="1976802163"/>
              </p:ext>
            </p:extLst>
          </p:nvPr>
        </p:nvGraphicFramePr>
        <p:xfrm>
          <a:off x="1876423" y="4366082"/>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Table 18">
            <a:extLst>
              <a:ext uri="{FF2B5EF4-FFF2-40B4-BE49-F238E27FC236}">
                <a16:creationId xmlns:a16="http://schemas.microsoft.com/office/drawing/2014/main" id="{6608986E-6BE1-41CE-8AB2-B13C8B6F2A66}"/>
              </a:ext>
            </a:extLst>
          </p:cNvPr>
          <p:cNvGraphicFramePr>
            <a:graphicFrameLocks noGrp="1"/>
          </p:cNvGraphicFramePr>
          <p:nvPr>
            <p:extLst>
              <p:ext uri="{D42A27DB-BD31-4B8C-83A1-F6EECF244321}">
                <p14:modId xmlns:p14="http://schemas.microsoft.com/office/powerpoint/2010/main" val="3999203788"/>
              </p:ext>
            </p:extLst>
          </p:nvPr>
        </p:nvGraphicFramePr>
        <p:xfrm>
          <a:off x="1876423" y="5060950"/>
          <a:ext cx="1844675" cy="697970"/>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697970">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Table 19">
            <a:extLst>
              <a:ext uri="{FF2B5EF4-FFF2-40B4-BE49-F238E27FC236}">
                <a16:creationId xmlns:a16="http://schemas.microsoft.com/office/drawing/2014/main" id="{FE04827F-83AF-4065-BFB7-4E9A1FBFE329}"/>
              </a:ext>
            </a:extLst>
          </p:cNvPr>
          <p:cNvGraphicFramePr>
            <a:graphicFrameLocks noGrp="1"/>
          </p:cNvGraphicFramePr>
          <p:nvPr>
            <p:extLst>
              <p:ext uri="{D42A27DB-BD31-4B8C-83A1-F6EECF244321}">
                <p14:modId xmlns:p14="http://schemas.microsoft.com/office/powerpoint/2010/main" val="3685452177"/>
              </p:ext>
            </p:extLst>
          </p:nvPr>
        </p:nvGraphicFramePr>
        <p:xfrm>
          <a:off x="1876423" y="6265978"/>
          <a:ext cx="1844675" cy="182880"/>
        </p:xfrm>
        <a:graphic>
          <a:graphicData uri="http://schemas.openxmlformats.org/drawingml/2006/table">
            <a:tbl>
              <a:tblPr firstRow="1">
                <a:tableStyleId>{D7AC3CCA-C797-4891-BE02-D94E43425B78}</a:tableStyleId>
              </a:tblPr>
              <a:tblGrid>
                <a:gridCol w="1844675">
                  <a:extLst>
                    <a:ext uri="{9D8B030D-6E8A-4147-A177-3AD203B41FA5}">
                      <a16:colId xmlns:a16="http://schemas.microsoft.com/office/drawing/2014/main" val="4103305316"/>
                    </a:ext>
                  </a:extLst>
                </a:gridCol>
              </a:tblGrid>
              <a:tr h="172246">
                <a:tc>
                  <a:txBody>
                    <a:bodyPr/>
                    <a:lstStyle/>
                    <a:p>
                      <a:pPr algn="ctr"/>
                      <a:r>
                        <a:rPr lang="en-IE" sz="1200" b="0" dirty="0">
                          <a:solidFill>
                            <a:schemeClr val="tx1"/>
                          </a:solidFill>
                        </a:rPr>
                        <a:t>x</a:t>
                      </a:r>
                    </a:p>
                  </a:txBody>
                  <a:tcPr marL="0" marR="0" marT="0" marB="0"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7" name="TextBox 6">
            <a:extLst>
              <a:ext uri="{FF2B5EF4-FFF2-40B4-BE49-F238E27FC236}">
                <a16:creationId xmlns:a16="http://schemas.microsoft.com/office/drawing/2014/main" id="{7FAA0198-7580-1CBC-A151-2638247A855A}"/>
              </a:ext>
            </a:extLst>
          </p:cNvPr>
          <p:cNvSpPr txBox="1"/>
          <p:nvPr/>
        </p:nvSpPr>
        <p:spPr>
          <a:xfrm>
            <a:off x="0" y="6625390"/>
            <a:ext cx="6722706" cy="246221"/>
          </a:xfrm>
          <a:prstGeom prst="rect">
            <a:avLst/>
          </a:prstGeom>
          <a:noFill/>
        </p:spPr>
        <p:txBody>
          <a:bodyPr wrap="square">
            <a:spAutoFit/>
          </a:bodyPr>
          <a:lstStyle/>
          <a:p>
            <a:r>
              <a:rPr lang="en-IE" sz="1000" dirty="0">
                <a:hlinkClick r:id="rId4"/>
              </a:rPr>
              <a:t>https://digitallibrary.un.org/record/370160?ln=en</a:t>
            </a:r>
            <a:r>
              <a:rPr lang="en-IE" sz="1000" dirty="0"/>
              <a:t> </a:t>
            </a:r>
          </a:p>
        </p:txBody>
      </p:sp>
    </p:spTree>
    <p:extLst>
      <p:ext uri="{BB962C8B-B14F-4D97-AF65-F5344CB8AC3E}">
        <p14:creationId xmlns:p14="http://schemas.microsoft.com/office/powerpoint/2010/main" val="6693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C50E-43AC-4D48-9A64-CE1840F7B7C9}"/>
              </a:ext>
            </a:extLst>
          </p:cNvPr>
          <p:cNvSpPr>
            <a:spLocks noGrp="1"/>
          </p:cNvSpPr>
          <p:nvPr>
            <p:ph type="title"/>
          </p:nvPr>
        </p:nvSpPr>
        <p:spPr/>
        <p:txBody>
          <a:bodyPr/>
          <a:lstStyle/>
          <a:p>
            <a:r>
              <a:rPr lang="en-IE" dirty="0"/>
              <a:t>And so?</a:t>
            </a:r>
          </a:p>
        </p:txBody>
      </p:sp>
      <p:sp>
        <p:nvSpPr>
          <p:cNvPr id="3" name="Content Placeholder 2">
            <a:extLst>
              <a:ext uri="{FF2B5EF4-FFF2-40B4-BE49-F238E27FC236}">
                <a16:creationId xmlns:a16="http://schemas.microsoft.com/office/drawing/2014/main" id="{4ABE0B15-4950-46B3-A12B-F83C9402BA23}"/>
              </a:ext>
            </a:extLst>
          </p:cNvPr>
          <p:cNvSpPr>
            <a:spLocks noGrp="1"/>
          </p:cNvSpPr>
          <p:nvPr>
            <p:ph sz="quarter" idx="15"/>
          </p:nvPr>
        </p:nvSpPr>
        <p:spPr>
          <a:xfrm>
            <a:off x="480003" y="1881188"/>
            <a:ext cx="6138512" cy="4032333"/>
          </a:xfrm>
        </p:spPr>
        <p:txBody>
          <a:bodyPr/>
          <a:lstStyle/>
          <a:p>
            <a:r>
              <a:rPr lang="en-IE" sz="1800" b="0" dirty="0">
                <a:solidFill>
                  <a:schemeClr val="tx2"/>
                </a:solidFill>
              </a:rPr>
              <a:t>Intermediate consumption (Z) is itself a function of total output (x), since inputs are proportional to what is produced 
If I need 2 eggs per cake, producing 2 cakes requires 4 eggs, so I have to calculate the coefficients per unit of production, so "divide" Z by x
Matrix A gives me the “technical coefficients”</a:t>
            </a:r>
            <a:endParaRPr lang="fr-FR" sz="1800" b="0" dirty="0">
              <a:solidFill>
                <a:schemeClr val="tx2"/>
              </a:solidFill>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8C2C089-C1F6-4CC6-A538-F8C06F58CB75}"/>
                  </a:ext>
                </a:extLst>
              </p:cNvPr>
              <p:cNvSpPr>
                <a:spLocks noGrp="1"/>
              </p:cNvSpPr>
              <p:nvPr>
                <p:ph sz="quarter" idx="17"/>
              </p:nvPr>
            </p:nvSpPr>
            <p:spPr>
              <a:xfrm>
                <a:off x="7277099" y="2048606"/>
                <a:ext cx="4436535" cy="3864915"/>
              </a:xfrm>
            </p:spPr>
            <p:txBody>
              <a:bodyPr/>
              <a:lstStyle/>
              <a:p>
                <a:r>
                  <a:rPr lang="en-IE" b="0" dirty="0"/>
                  <a:t>Z ~ x</a:t>
                </a:r>
              </a:p>
              <a:p>
                <a14:m>
                  <m:oMath xmlns:m="http://schemas.openxmlformats.org/officeDocument/2006/math">
                    <m:r>
                      <a:rPr lang="en-IE" i="1" dirty="0" smtClean="0">
                        <a:latin typeface="Cambria Math" panose="02040503050406030204" pitchFamily="18" charset="0"/>
                      </a:rPr>
                      <m:t>𝐴</m:t>
                    </m:r>
                    <m:r>
                      <a:rPr lang="en-IE" i="1" dirty="0" smtClean="0">
                        <a:latin typeface="Cambria Math" panose="02040503050406030204" pitchFamily="18" charset="0"/>
                      </a:rPr>
                      <m:t> = </m:t>
                    </m:r>
                    <m:r>
                      <a:rPr lang="en-IE" i="1" dirty="0" smtClean="0">
                        <a:latin typeface="Cambria Math" panose="02040503050406030204" pitchFamily="18" charset="0"/>
                      </a:rPr>
                      <m:t>𝑍</m:t>
                    </m:r>
                    <m:sSup>
                      <m:sSupPr>
                        <m:ctrlPr>
                          <a:rPr lang="en-IE" b="0" i="1" dirty="0" smtClean="0">
                            <a:latin typeface="Cambria Math" panose="02040503050406030204" pitchFamily="18" charset="0"/>
                          </a:rPr>
                        </m:ctrlPr>
                      </m:sSupPr>
                      <m:e>
                        <m:acc>
                          <m:accPr>
                            <m:chr m:val="̂"/>
                            <m:ctrlPr>
                              <a:rPr lang="en-IE" b="0" i="1" dirty="0" smtClean="0">
                                <a:latin typeface="Cambria Math" panose="02040503050406030204" pitchFamily="18" charset="0"/>
                              </a:rPr>
                            </m:ctrlPr>
                          </m:accPr>
                          <m:e>
                            <m:r>
                              <a:rPr lang="en-IE" b="0" i="1" dirty="0" smtClean="0">
                                <a:latin typeface="Cambria Math" panose="02040503050406030204" pitchFamily="18" charset="0"/>
                              </a:rPr>
                              <m:t>𝑥</m:t>
                            </m:r>
                          </m:e>
                        </m:acc>
                      </m:e>
                      <m:sup>
                        <m:r>
                          <a:rPr lang="en-IE" b="0" i="1" dirty="0" smtClean="0">
                            <a:latin typeface="Cambria Math" panose="02040503050406030204" pitchFamily="18" charset="0"/>
                          </a:rPr>
                          <m:t>−1</m:t>
                        </m:r>
                      </m:sup>
                    </m:sSup>
                    <m:r>
                      <a:rPr lang="en-IE" b="0" i="1" dirty="0" smtClean="0">
                        <a:latin typeface="Cambria Math" panose="02040503050406030204" pitchFamily="18" charset="0"/>
                      </a:rPr>
                      <m:t> </m:t>
                    </m:r>
                  </m:oMath>
                </a14:m>
                <a:endParaRPr lang="en-IE" b="0" dirty="0"/>
              </a:p>
              <a:p>
                <a:r>
                  <a:rPr lang="en-IE" sz="1800" b="0" dirty="0">
                    <a:solidFill>
                      <a:schemeClr val="tx2"/>
                    </a:solidFill>
                  </a:rPr>
                  <a:t>that can be rewritten</a:t>
                </a:r>
              </a:p>
              <a:p>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smtClean="0">
                        <a:latin typeface="Cambria Math" panose="02040503050406030204" pitchFamily="18" charset="0"/>
                      </a:rPr>
                      <m:t>=</m:t>
                    </m:r>
                    <m:r>
                      <a:rPr lang="en-IE" b="0" i="1" dirty="0" smtClean="0">
                        <a:latin typeface="Cambria Math" panose="02040503050406030204" pitchFamily="18" charset="0"/>
                      </a:rPr>
                      <m:t>𝑍</m:t>
                    </m:r>
                  </m:oMath>
                </a14:m>
                <a:endParaRPr lang="en-IE" b="0" dirty="0"/>
              </a:p>
              <a:p>
                <a:r>
                  <a:rPr lang="en-IE" sz="1800" b="0" dirty="0">
                    <a:solidFill>
                      <a:schemeClr val="tx2"/>
                    </a:solidFill>
                  </a:rPr>
                  <a:t>This makes it possible to recalculate intermediate consumption if output changes</a:t>
                </a:r>
                <a:endParaRPr lang="en-IE" dirty="0"/>
              </a:p>
            </p:txBody>
          </p:sp>
        </mc:Choice>
        <mc:Fallback xmlns="">
          <p:sp>
            <p:nvSpPr>
              <p:cNvPr id="4" name="Content Placeholder 3">
                <a:extLst>
                  <a:ext uri="{FF2B5EF4-FFF2-40B4-BE49-F238E27FC236}">
                    <a16:creationId xmlns:a16="http://schemas.microsoft.com/office/drawing/2014/main" id="{08C2C089-C1F6-4CC6-A538-F8C06F58CB75}"/>
                  </a:ext>
                </a:extLst>
              </p:cNvPr>
              <p:cNvSpPr>
                <a:spLocks noGrp="1" noRot="1" noChangeAspect="1" noMove="1" noResize="1" noEditPoints="1" noAdjustHandles="1" noChangeArrowheads="1" noChangeShapeType="1" noTextEdit="1"/>
              </p:cNvSpPr>
              <p:nvPr>
                <p:ph sz="quarter" idx="17"/>
              </p:nvPr>
            </p:nvSpPr>
            <p:spPr>
              <a:xfrm>
                <a:off x="7277099" y="2048606"/>
                <a:ext cx="4436535" cy="3864915"/>
              </a:xfrm>
              <a:blipFill>
                <a:blip r:embed="rId2"/>
                <a:stretch>
                  <a:fillRect l="-3709" t="-1420" r="-3159"/>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92EA4268-6211-4E7A-AD50-831CC068AFE7}"/>
              </a:ext>
            </a:extLst>
          </p:cNvPr>
          <p:cNvSpPr>
            <a:spLocks noGrp="1"/>
          </p:cNvSpPr>
          <p:nvPr>
            <p:ph type="body" idx="28"/>
          </p:nvPr>
        </p:nvSpPr>
        <p:spPr/>
        <p:txBody>
          <a:bodyPr/>
          <a:lstStyle/>
          <a:p>
            <a:r>
              <a:rPr lang="en-IE" dirty="0"/>
              <a:t>Calculation of input coefficients</a:t>
            </a:r>
          </a:p>
        </p:txBody>
      </p:sp>
      <p:graphicFrame>
        <p:nvGraphicFramePr>
          <p:cNvPr id="6" name="Table 5">
            <a:extLst>
              <a:ext uri="{FF2B5EF4-FFF2-40B4-BE49-F238E27FC236}">
                <a16:creationId xmlns:a16="http://schemas.microsoft.com/office/drawing/2014/main" id="{D6A41BE5-9C5C-4C4A-A7E8-982EC2585093}"/>
              </a:ext>
            </a:extLst>
          </p:cNvPr>
          <p:cNvGraphicFramePr>
            <a:graphicFrameLocks noGrp="1"/>
          </p:cNvGraphicFramePr>
          <p:nvPr>
            <p:extLst>
              <p:ext uri="{D42A27DB-BD31-4B8C-83A1-F6EECF244321}">
                <p14:modId xmlns:p14="http://schemas.microsoft.com/office/powerpoint/2010/main" val="2913939235"/>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Table 6">
            <a:extLst>
              <a:ext uri="{FF2B5EF4-FFF2-40B4-BE49-F238E27FC236}">
                <a16:creationId xmlns:a16="http://schemas.microsoft.com/office/drawing/2014/main" id="{EC81FDCB-D0D9-4503-80BD-012882669616}"/>
              </a:ext>
            </a:extLst>
          </p:cNvPr>
          <p:cNvGraphicFramePr>
            <a:graphicFrameLocks noGrp="1"/>
          </p:cNvGraphicFramePr>
          <p:nvPr>
            <p:extLst>
              <p:ext uri="{D42A27DB-BD31-4B8C-83A1-F6EECF244321}">
                <p14:modId xmlns:p14="http://schemas.microsoft.com/office/powerpoint/2010/main" val="1169501823"/>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0661AE77-B9A7-45BF-8703-11F110968816}"/>
              </a:ext>
            </a:extLst>
          </p:cNvPr>
          <p:cNvGraphicFramePr>
            <a:graphicFrameLocks noGrp="1"/>
          </p:cNvGraphicFramePr>
          <p:nvPr>
            <p:extLst>
              <p:ext uri="{D42A27DB-BD31-4B8C-83A1-F6EECF244321}">
                <p14:modId xmlns:p14="http://schemas.microsoft.com/office/powerpoint/2010/main" val="3846253925"/>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Table 8">
            <a:extLst>
              <a:ext uri="{FF2B5EF4-FFF2-40B4-BE49-F238E27FC236}">
                <a16:creationId xmlns:a16="http://schemas.microsoft.com/office/drawing/2014/main" id="{33E14E84-9BB7-47C3-A229-A181BA1D7D36}"/>
              </a:ext>
            </a:extLst>
          </p:cNvPr>
          <p:cNvGraphicFramePr>
            <a:graphicFrameLocks noGrp="1"/>
          </p:cNvGraphicFramePr>
          <p:nvPr>
            <p:extLst>
              <p:ext uri="{D42A27DB-BD31-4B8C-83A1-F6EECF244321}">
                <p14:modId xmlns:p14="http://schemas.microsoft.com/office/powerpoint/2010/main" val="2242362200"/>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1" name="Table 51">
            <a:extLst>
              <a:ext uri="{FF2B5EF4-FFF2-40B4-BE49-F238E27FC236}">
                <a16:creationId xmlns:a16="http://schemas.microsoft.com/office/drawing/2014/main" id="{B32C6EFB-70DE-4C62-917C-16CE3CE62145}"/>
              </a:ext>
            </a:extLst>
          </p:cNvPr>
          <p:cNvGraphicFramePr>
            <a:graphicFrameLocks noGrp="1"/>
          </p:cNvGraphicFramePr>
          <p:nvPr>
            <p:extLst>
              <p:ext uri="{D42A27DB-BD31-4B8C-83A1-F6EECF244321}">
                <p14:modId xmlns:p14="http://schemas.microsoft.com/office/powerpoint/2010/main" val="2625347889"/>
              </p:ext>
            </p:extLst>
          </p:nvPr>
        </p:nvGraphicFramePr>
        <p:xfrm>
          <a:off x="478366"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a:r>
                        <a:rPr lang="en-IE" sz="1200" b="0" dirty="0">
                          <a:solidFill>
                            <a:schemeClr val="accent1"/>
                          </a:solidFill>
                        </a:rPr>
                        <a:t>0.5</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7</a:t>
                      </a:r>
                    </a:p>
                  </a:txBody>
                  <a:tcPr marL="0" marR="0" marT="0" marB="0" anchor="ctr"/>
                </a:tc>
                <a:tc>
                  <a:txBody>
                    <a:bodyPr/>
                    <a:lstStyle/>
                    <a:p>
                      <a:pPr algn="ctr"/>
                      <a:r>
                        <a:rPr lang="en-IE" sz="1200" b="0" dirty="0">
                          <a:solidFill>
                            <a:schemeClr val="accent1"/>
                          </a:solidFill>
                        </a:rPr>
                        <a:t>5</a:t>
                      </a:r>
                    </a:p>
                  </a:txBody>
                  <a:tcPr marL="0" marR="0" marT="0" marB="0" anchor="ctr"/>
                </a:tc>
                <a:extLst>
                  <a:ext uri="{0D108BD9-81ED-4DB2-BD59-A6C34878D82A}">
                    <a16:rowId xmlns:a16="http://schemas.microsoft.com/office/drawing/2014/main" val="3924740505"/>
                  </a:ext>
                </a:extLst>
              </a:tr>
              <a:tr h="360000">
                <a:tc>
                  <a:txBody>
                    <a:bodyPr/>
                    <a:lstStyle/>
                    <a:p>
                      <a:pPr algn="ctr"/>
                      <a:r>
                        <a:rPr lang="en-IE" sz="1200" b="0" dirty="0">
                          <a:solidFill>
                            <a:schemeClr val="accent1"/>
                          </a:solidFill>
                        </a:rPr>
                        <a:t>10</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3</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010814572"/>
                  </a:ext>
                </a:extLst>
              </a:tr>
              <a:tr h="360000">
                <a:tc>
                  <a:txBody>
                    <a:bodyPr/>
                    <a:lstStyle/>
                    <a:p>
                      <a:pPr algn="ctr"/>
                      <a:endParaRPr lang="en-IE" sz="1200" b="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2655247587"/>
                  </a:ext>
                </a:extLst>
              </a:tr>
              <a:tr h="360000">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6</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extLst>
                  <a:ext uri="{0D108BD9-81ED-4DB2-BD59-A6C34878D82A}">
                    <a16:rowId xmlns:a16="http://schemas.microsoft.com/office/drawing/2014/main" val="2982102240"/>
                  </a:ext>
                </a:extLst>
              </a:tr>
              <a:tr h="360000">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2</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379587676"/>
                  </a:ext>
                </a:extLst>
              </a:tr>
            </a:tbl>
          </a:graphicData>
        </a:graphic>
      </p:graphicFrame>
      <p:graphicFrame>
        <p:nvGraphicFramePr>
          <p:cNvPr id="12" name="Table 52">
            <a:extLst>
              <a:ext uri="{FF2B5EF4-FFF2-40B4-BE49-F238E27FC236}">
                <a16:creationId xmlns:a16="http://schemas.microsoft.com/office/drawing/2014/main" id="{1836D2E5-5425-4EE7-8F74-D06658D0176A}"/>
              </a:ext>
            </a:extLst>
          </p:cNvPr>
          <p:cNvGraphicFramePr>
            <a:graphicFrameLocks noGrp="1"/>
          </p:cNvGraphicFramePr>
          <p:nvPr>
            <p:extLst>
              <p:ext uri="{D42A27DB-BD31-4B8C-83A1-F6EECF244321}">
                <p14:modId xmlns:p14="http://schemas.microsoft.com/office/powerpoint/2010/main" val="3998953129"/>
              </p:ext>
            </p:extLst>
          </p:nvPr>
        </p:nvGraphicFramePr>
        <p:xfrm>
          <a:off x="2776914" y="4697999"/>
          <a:ext cx="360000" cy="1800000"/>
        </p:xfrm>
        <a:graphic>
          <a:graphicData uri="http://schemas.openxmlformats.org/drawingml/2006/table">
            <a:tbl>
              <a:tblPr firstRow="1">
                <a:tableStyleId>{D7AC3CCA-C797-4891-BE02-D94E43425B78}</a:tableStyleId>
              </a:tblPr>
              <a:tblGrid>
                <a:gridCol w="360000">
                  <a:extLst>
                    <a:ext uri="{9D8B030D-6E8A-4147-A177-3AD203B41FA5}">
                      <a16:colId xmlns:a16="http://schemas.microsoft.com/office/drawing/2014/main" val="142376119"/>
                    </a:ext>
                  </a:extLst>
                </a:gridCol>
              </a:tblGrid>
              <a:tr h="360000">
                <a:tc>
                  <a:txBody>
                    <a:bodyPr/>
                    <a:lstStyle/>
                    <a:p>
                      <a:pPr algn="ctr"/>
                      <a:r>
                        <a:rPr lang="en-IE" sz="1200" b="0" dirty="0">
                          <a:solidFill>
                            <a:schemeClr val="tx1"/>
                          </a:solidFill>
                        </a:rPr>
                        <a:t>12.5</a:t>
                      </a:r>
                    </a:p>
                  </a:txBody>
                  <a:tcPr marL="0" marR="0" marT="0" marB="0" anchor="ctr"/>
                </a:tc>
                <a:extLst>
                  <a:ext uri="{0D108BD9-81ED-4DB2-BD59-A6C34878D82A}">
                    <a16:rowId xmlns:a16="http://schemas.microsoft.com/office/drawing/2014/main" val="4052429525"/>
                  </a:ext>
                </a:extLst>
              </a:tr>
              <a:tr h="360000">
                <a:tc>
                  <a:txBody>
                    <a:bodyPr/>
                    <a:lstStyle/>
                    <a:p>
                      <a:pPr algn="ctr"/>
                      <a:r>
                        <a:rPr lang="en-IE" sz="1200" b="0" dirty="0">
                          <a:solidFill>
                            <a:schemeClr val="tx1"/>
                          </a:solidFill>
                        </a:rPr>
                        <a:t>13</a:t>
                      </a:r>
                    </a:p>
                  </a:txBody>
                  <a:tcPr marL="0" marR="0" marT="0" marB="0" anchor="ctr"/>
                </a:tc>
                <a:extLst>
                  <a:ext uri="{0D108BD9-81ED-4DB2-BD59-A6C34878D82A}">
                    <a16:rowId xmlns:a16="http://schemas.microsoft.com/office/drawing/2014/main" val="1082789729"/>
                  </a:ext>
                </a:extLst>
              </a:tr>
              <a:tr h="360000">
                <a:tc>
                  <a:txBody>
                    <a:bodyPr/>
                    <a:lstStyle/>
                    <a:p>
                      <a:pPr algn="ctr"/>
                      <a:r>
                        <a:rPr lang="en-IE" sz="1200" b="0" dirty="0">
                          <a:solidFill>
                            <a:schemeClr val="tx1"/>
                          </a:solidFill>
                        </a:rPr>
                        <a:t>10</a:t>
                      </a:r>
                    </a:p>
                  </a:txBody>
                  <a:tcPr marL="0" marR="0" marT="0" marB="0" anchor="ctr"/>
                </a:tc>
                <a:extLst>
                  <a:ext uri="{0D108BD9-81ED-4DB2-BD59-A6C34878D82A}">
                    <a16:rowId xmlns:a16="http://schemas.microsoft.com/office/drawing/2014/main" val="2911240970"/>
                  </a:ext>
                </a:extLst>
              </a:tr>
              <a:tr h="360000">
                <a:tc>
                  <a:txBody>
                    <a:bodyPr/>
                    <a:lstStyle/>
                    <a:p>
                      <a:pPr algn="ctr"/>
                      <a:r>
                        <a:rPr lang="en-IE" sz="1200" b="0" dirty="0">
                          <a:solidFill>
                            <a:schemeClr val="tx1"/>
                          </a:solidFill>
                        </a:rPr>
                        <a:t>9</a:t>
                      </a:r>
                    </a:p>
                  </a:txBody>
                  <a:tcPr marL="0" marR="0" marT="0" marB="0" anchor="ctr"/>
                </a:tc>
                <a:extLst>
                  <a:ext uri="{0D108BD9-81ED-4DB2-BD59-A6C34878D82A}">
                    <a16:rowId xmlns:a16="http://schemas.microsoft.com/office/drawing/2014/main" val="2787543040"/>
                  </a:ext>
                </a:extLst>
              </a:tr>
              <a:tr h="360000">
                <a:tc>
                  <a:txBody>
                    <a:bodyPr/>
                    <a:lstStyle/>
                    <a:p>
                      <a:pPr algn="ctr"/>
                      <a:r>
                        <a:rPr lang="en-IE" sz="1200" dirty="0">
                          <a:solidFill>
                            <a:schemeClr val="tx1"/>
                          </a:solidFill>
                        </a:rPr>
                        <a:t>7</a:t>
                      </a:r>
                      <a:endParaRPr lang="en-IE" sz="1200" b="0" dirty="0">
                        <a:solidFill>
                          <a:schemeClr val="tx1"/>
                        </a:solidFill>
                      </a:endParaRPr>
                    </a:p>
                  </a:txBody>
                  <a:tcPr marL="0" marR="0" marT="0" marB="0" anchor="ctr"/>
                </a:tc>
                <a:extLst>
                  <a:ext uri="{0D108BD9-81ED-4DB2-BD59-A6C34878D82A}">
                    <a16:rowId xmlns:a16="http://schemas.microsoft.com/office/drawing/2014/main" val="3307192867"/>
                  </a:ext>
                </a:extLst>
              </a:tr>
            </a:tbl>
          </a:graphicData>
        </a:graphic>
      </p:graphicFrame>
      <p:graphicFrame>
        <p:nvGraphicFramePr>
          <p:cNvPr id="13" name="Table 51">
            <a:extLst>
              <a:ext uri="{FF2B5EF4-FFF2-40B4-BE49-F238E27FC236}">
                <a16:creationId xmlns:a16="http://schemas.microsoft.com/office/drawing/2014/main" id="{FDE120BA-FE16-4960-8867-C843F7D1A713}"/>
              </a:ext>
            </a:extLst>
          </p:cNvPr>
          <p:cNvGraphicFramePr>
            <a:graphicFrameLocks noGrp="1"/>
          </p:cNvGraphicFramePr>
          <p:nvPr>
            <p:extLst>
              <p:ext uri="{D42A27DB-BD31-4B8C-83A1-F6EECF244321}">
                <p14:modId xmlns:p14="http://schemas.microsoft.com/office/powerpoint/2010/main" val="1565888200"/>
              </p:ext>
            </p:extLst>
          </p:nvPr>
        </p:nvGraphicFramePr>
        <p:xfrm>
          <a:off x="3635462"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rtl="0" fontAlgn="ctr"/>
                      <a:r>
                        <a:rPr lang="en-IE" sz="1200" b="0" i="0" u="none" strike="noStrike" dirty="0">
                          <a:solidFill>
                            <a:srgbClr val="00AEBC"/>
                          </a:solidFill>
                          <a:effectLst/>
                          <a:latin typeface="Arial" panose="020B0604020202020204" pitchFamily="34" charset="0"/>
                        </a:rPr>
                        <a:t>0.04</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0.78</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0.71</a:t>
                      </a:r>
                    </a:p>
                  </a:txBody>
                  <a:tcPr marL="9525" marR="9525" marT="9525" marB="0" anchor="ctr"/>
                </a:tc>
                <a:extLst>
                  <a:ext uri="{0D108BD9-81ED-4DB2-BD59-A6C34878D82A}">
                    <a16:rowId xmlns:a16="http://schemas.microsoft.com/office/drawing/2014/main" val="3924740505"/>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0.80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a:solidFill>
                            <a:srgbClr val="00AEBC"/>
                          </a:solidFill>
                          <a:effectLst/>
                          <a:latin typeface="Arial" panose="020B0604020202020204" pitchFamily="34" charset="0"/>
                        </a:rPr>
                        <a:t>0.30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010814572"/>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2655247587"/>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0.46</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0.14</a:t>
                      </a:r>
                    </a:p>
                  </a:txBody>
                  <a:tcPr marL="9525" marR="9525" marT="9525" marB="0" anchor="ctr"/>
                </a:tc>
                <a:extLst>
                  <a:ext uri="{0D108BD9-81ED-4DB2-BD59-A6C34878D82A}">
                    <a16:rowId xmlns:a16="http://schemas.microsoft.com/office/drawing/2014/main" val="2982102240"/>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0.20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379587676"/>
                  </a:ext>
                </a:extLst>
              </a:tr>
            </a:tbl>
          </a:graphicData>
        </a:graphic>
      </p:graphicFrame>
      <p:sp>
        <p:nvSpPr>
          <p:cNvPr id="15" name="Equals 14">
            <a:extLst>
              <a:ext uri="{FF2B5EF4-FFF2-40B4-BE49-F238E27FC236}">
                <a16:creationId xmlns:a16="http://schemas.microsoft.com/office/drawing/2014/main" id="{4208A01E-1422-4569-B7B5-3ADAC3C81B37}"/>
              </a:ext>
            </a:extLst>
          </p:cNvPr>
          <p:cNvSpPr/>
          <p:nvPr/>
        </p:nvSpPr>
        <p:spPr>
          <a:xfrm>
            <a:off x="3179569" y="538884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Division Sign 15">
            <a:extLst>
              <a:ext uri="{FF2B5EF4-FFF2-40B4-BE49-F238E27FC236}">
                <a16:creationId xmlns:a16="http://schemas.microsoft.com/office/drawing/2014/main" id="{21A53C85-13AF-4A8B-869E-E0431C448838}"/>
              </a:ext>
            </a:extLst>
          </p:cNvPr>
          <p:cNvSpPr/>
          <p:nvPr/>
        </p:nvSpPr>
        <p:spPr>
          <a:xfrm>
            <a:off x="2329166" y="5370457"/>
            <a:ext cx="396948" cy="455081"/>
          </a:xfrm>
          <a:prstGeom prst="mathDivid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10" name="Group 9">
            <a:extLst>
              <a:ext uri="{FF2B5EF4-FFF2-40B4-BE49-F238E27FC236}">
                <a16:creationId xmlns:a16="http://schemas.microsoft.com/office/drawing/2014/main" id="{4D0C9E1C-BAAF-97E6-5F69-BDE7384A6349}"/>
              </a:ext>
            </a:extLst>
          </p:cNvPr>
          <p:cNvGrpSpPr/>
          <p:nvPr/>
        </p:nvGrpSpPr>
        <p:grpSpPr>
          <a:xfrm>
            <a:off x="117548" y="4742568"/>
            <a:ext cx="360000" cy="1759337"/>
            <a:chOff x="117548" y="4742568"/>
            <a:chExt cx="360000" cy="1759337"/>
          </a:xfrm>
        </p:grpSpPr>
        <p:pic>
          <p:nvPicPr>
            <p:cNvPr id="17" name="Content Placeholder 13" descr="Farmer">
              <a:extLst>
                <a:ext uri="{FF2B5EF4-FFF2-40B4-BE49-F238E27FC236}">
                  <a16:creationId xmlns:a16="http://schemas.microsoft.com/office/drawing/2014/main" id="{B4EDBB05-FFCE-4078-B12D-71EDBAB53F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548" y="4742568"/>
              <a:ext cx="360000" cy="360000"/>
            </a:xfrm>
            <a:prstGeom prst="rect">
              <a:avLst/>
            </a:prstGeom>
          </p:spPr>
        </p:pic>
        <p:pic>
          <p:nvPicPr>
            <p:cNvPr id="18" name="Graphic 17" descr="Mining tools">
              <a:extLst>
                <a:ext uri="{FF2B5EF4-FFF2-40B4-BE49-F238E27FC236}">
                  <a16:creationId xmlns:a16="http://schemas.microsoft.com/office/drawing/2014/main" id="{AAEB274B-3BDD-45B9-93DB-7F0B08508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548" y="5092402"/>
              <a:ext cx="360000" cy="360000"/>
            </a:xfrm>
            <a:prstGeom prst="rect">
              <a:avLst/>
            </a:prstGeom>
          </p:spPr>
        </p:pic>
        <p:pic>
          <p:nvPicPr>
            <p:cNvPr id="19" name="Graphic 18" descr="Box">
              <a:extLst>
                <a:ext uri="{FF2B5EF4-FFF2-40B4-BE49-F238E27FC236}">
                  <a16:creationId xmlns:a16="http://schemas.microsoft.com/office/drawing/2014/main" id="{04C0E31F-86E6-459A-9E5D-9C47623ED0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548" y="5442236"/>
              <a:ext cx="360000" cy="360000"/>
            </a:xfrm>
            <a:prstGeom prst="rect">
              <a:avLst/>
            </a:prstGeom>
          </p:spPr>
        </p:pic>
        <p:pic>
          <p:nvPicPr>
            <p:cNvPr id="20" name="Content Placeholder 15" descr="Factory">
              <a:extLst>
                <a:ext uri="{FF2B5EF4-FFF2-40B4-BE49-F238E27FC236}">
                  <a16:creationId xmlns:a16="http://schemas.microsoft.com/office/drawing/2014/main" id="{CE749B8C-D218-4C14-B9D2-AF74F2C176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548" y="5792070"/>
              <a:ext cx="360000" cy="360000"/>
            </a:xfrm>
            <a:prstGeom prst="rect">
              <a:avLst/>
            </a:prstGeom>
          </p:spPr>
        </p:pic>
        <p:pic>
          <p:nvPicPr>
            <p:cNvPr id="21" name="Graphic 20" descr="Waiter">
              <a:extLst>
                <a:ext uri="{FF2B5EF4-FFF2-40B4-BE49-F238E27FC236}">
                  <a16:creationId xmlns:a16="http://schemas.microsoft.com/office/drawing/2014/main" id="{692A8927-65C4-4D3B-B79F-D6FFA0CDAB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548" y="6141905"/>
              <a:ext cx="360000" cy="360000"/>
            </a:xfrm>
            <a:prstGeom prst="rect">
              <a:avLst/>
            </a:prstGeom>
          </p:spPr>
        </p:pic>
      </p:grpSp>
      <p:grpSp>
        <p:nvGrpSpPr>
          <p:cNvPr id="26" name="Group 25">
            <a:extLst>
              <a:ext uri="{FF2B5EF4-FFF2-40B4-BE49-F238E27FC236}">
                <a16:creationId xmlns:a16="http://schemas.microsoft.com/office/drawing/2014/main" id="{A8D00221-F2BA-4338-B810-84CD6A191EAC}"/>
              </a:ext>
            </a:extLst>
          </p:cNvPr>
          <p:cNvGrpSpPr/>
          <p:nvPr/>
        </p:nvGrpSpPr>
        <p:grpSpPr>
          <a:xfrm>
            <a:off x="3985259" y="5688449"/>
            <a:ext cx="4047943" cy="954107"/>
            <a:chOff x="3985259" y="5688449"/>
            <a:chExt cx="4047943" cy="954107"/>
          </a:xfrm>
        </p:grpSpPr>
        <p:sp>
          <p:nvSpPr>
            <p:cNvPr id="22" name="Rectangle 21">
              <a:extLst>
                <a:ext uri="{FF2B5EF4-FFF2-40B4-BE49-F238E27FC236}">
                  <a16:creationId xmlns:a16="http://schemas.microsoft.com/office/drawing/2014/main" id="{11A356CB-3094-4906-8E97-9CA55BE680B7}"/>
                </a:ext>
              </a:extLst>
            </p:cNvPr>
            <p:cNvSpPr/>
            <p:nvPr/>
          </p:nvSpPr>
          <p:spPr>
            <a:xfrm>
              <a:off x="3985259" y="5792070"/>
              <a:ext cx="365761" cy="3600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4" name="Straight Connector 23">
              <a:extLst>
                <a:ext uri="{FF2B5EF4-FFF2-40B4-BE49-F238E27FC236}">
                  <a16:creationId xmlns:a16="http://schemas.microsoft.com/office/drawing/2014/main" id="{D25CF16A-D477-42C0-A361-86F9462423E4}"/>
                </a:ext>
              </a:extLst>
            </p:cNvPr>
            <p:cNvCxnSpPr>
              <a:cxnSpLocks/>
              <a:endCxn id="25" idx="1"/>
            </p:cNvCxnSpPr>
            <p:nvPr/>
          </p:nvCxnSpPr>
          <p:spPr>
            <a:xfrm>
              <a:off x="4412343" y="5913522"/>
              <a:ext cx="1776184" cy="251981"/>
            </a:xfrm>
            <a:prstGeom prst="line">
              <a:avLst/>
            </a:prstGeom>
          </p:spPr>
          <p:style>
            <a:lnRef idx="1">
              <a:schemeClr val="accent6"/>
            </a:lnRef>
            <a:fillRef idx="0">
              <a:schemeClr val="accent6"/>
            </a:fillRef>
            <a:effectRef idx="0">
              <a:schemeClr val="accent6"/>
            </a:effectRef>
            <a:fontRef idx="minor">
              <a:schemeClr val="tx1"/>
            </a:fontRef>
          </p:style>
        </p:cxnSp>
        <p:sp>
          <p:nvSpPr>
            <p:cNvPr id="25" name="Rectangle 24">
              <a:extLst>
                <a:ext uri="{FF2B5EF4-FFF2-40B4-BE49-F238E27FC236}">
                  <a16:creationId xmlns:a16="http://schemas.microsoft.com/office/drawing/2014/main" id="{CC58D945-95C2-4FD5-9D40-E75EA79B9268}"/>
                </a:ext>
              </a:extLst>
            </p:cNvPr>
            <p:cNvSpPr/>
            <p:nvPr/>
          </p:nvSpPr>
          <p:spPr>
            <a:xfrm>
              <a:off x="6188527" y="5688449"/>
              <a:ext cx="1844675" cy="954107"/>
            </a:xfrm>
            <a:prstGeom prst="rect">
              <a:avLst/>
            </a:prstGeom>
          </p:spPr>
          <p:txBody>
            <a:bodyPr wrap="square">
              <a:spAutoFit/>
            </a:bodyPr>
            <a:lstStyle/>
            <a:p>
              <a:r>
                <a:rPr lang="en-IE" sz="1400" dirty="0">
                  <a:solidFill>
                    <a:schemeClr val="tx2"/>
                  </a:solidFill>
                </a:rPr>
                <a:t>The mining sector needs 46 cents of manufactured goods per € of production</a:t>
              </a:r>
              <a:endParaRPr lang="en-IE" sz="1400" dirty="0"/>
            </a:p>
          </p:txBody>
        </p:sp>
      </p:grpSp>
    </p:spTree>
    <p:extLst>
      <p:ext uri="{BB962C8B-B14F-4D97-AF65-F5344CB8AC3E}">
        <p14:creationId xmlns:p14="http://schemas.microsoft.com/office/powerpoint/2010/main" val="361733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Effect transition="in" filter="fade">
                                      <p:cBhvr>
                                        <p:cTn id="4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2AA0-62A0-4E3A-9667-874A9906ED1F}"/>
              </a:ext>
            </a:extLst>
          </p:cNvPr>
          <p:cNvSpPr>
            <a:spLocks noGrp="1"/>
          </p:cNvSpPr>
          <p:nvPr>
            <p:ph type="title"/>
          </p:nvPr>
        </p:nvSpPr>
        <p:spPr/>
        <p:txBody>
          <a:bodyPr/>
          <a:lstStyle/>
          <a:p>
            <a:r>
              <a:rPr lang="en-IE" dirty="0"/>
              <a:t>Leontief’s inverse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50FBDF-F7A7-4D22-B3FD-3C6593D6AD2E}"/>
                  </a:ext>
                </a:extLst>
              </p:cNvPr>
              <p:cNvSpPr>
                <a:spLocks noGrp="1"/>
              </p:cNvSpPr>
              <p:nvPr>
                <p:ph sz="quarter" idx="17"/>
              </p:nvPr>
            </p:nvSpPr>
            <p:spPr>
              <a:xfrm>
                <a:off x="8352369" y="1881188"/>
                <a:ext cx="3596377" cy="4873900"/>
              </a:xfrm>
              <a:solidFill>
                <a:schemeClr val="bg1"/>
              </a:solidFill>
            </p:spPr>
            <p:txBody>
              <a:bodyPr/>
              <a:lstStyle/>
              <a:p>
                <a:r>
                  <a:rPr lang="en-IE" sz="1800" b="0" dirty="0">
                    <a:solidFill>
                      <a:schemeClr val="tx2"/>
                    </a:solidFill>
                  </a:rPr>
                  <a:t>Balance : </a:t>
                </a:r>
                <a14:m>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a:solidFill>
                      <a:schemeClr val="tx2"/>
                    </a:solidFill>
                  </a:rPr>
                  <a:t>We know that </a:t>
                </a:r>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i="1" dirty="0">
                        <a:latin typeface="Cambria Math" panose="02040503050406030204" pitchFamily="18" charset="0"/>
                      </a:rPr>
                      <m:t>=</m:t>
                    </m:r>
                    <m:r>
                      <a:rPr lang="en-IE" b="0" i="1" dirty="0">
                        <a:latin typeface="Cambria Math" panose="02040503050406030204" pitchFamily="18" charset="0"/>
                      </a:rPr>
                      <m:t>𝑍</m:t>
                    </m:r>
                  </m:oMath>
                </a14:m>
                <a:endParaRPr lang="en-IE" b="0" dirty="0"/>
              </a:p>
              <a:p>
                <a:r>
                  <a:rPr lang="en-IE" sz="1800" b="0" dirty="0">
                    <a:solidFill>
                      <a:schemeClr val="tx2"/>
                    </a:solidFill>
                  </a:rPr>
                  <a:t>Hence</a:t>
                </a:r>
                <a:r>
                  <a:rPr lang="en-IE" dirty="0"/>
                  <a:t> </a:t>
                </a:r>
                <a14:m>
                  <m:oMath xmlns:m="http://schemas.openxmlformats.org/officeDocument/2006/math">
                    <m:r>
                      <a:rPr lang="en-IE" b="0" i="1" dirty="0" smtClean="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a:solidFill>
                      <a:schemeClr val="tx2"/>
                    </a:solidFill>
                  </a:rPr>
                  <a:t>We can solve for x</a:t>
                </a:r>
                <a:br>
                  <a:rPr lang="en-IE" sz="1800" b="0" dirty="0">
                    <a:solidFill>
                      <a:schemeClr val="tx2"/>
                    </a:solidFill>
                  </a:rPr>
                </a:br>
                <a14:m>
                  <m:oMath xmlns:m="http://schemas.openxmlformats.org/officeDocument/2006/math">
                    <m:r>
                      <a:rPr lang="en-IE" b="0" i="1" dirty="0">
                        <a:latin typeface="Cambria Math" panose="02040503050406030204" pitchFamily="18" charset="0"/>
                      </a:rPr>
                      <m:t>𝑥</m:t>
                    </m:r>
                    <m:r>
                      <a:rPr lang="en-IE" b="0" i="1" dirty="0">
                        <a:latin typeface="Cambria Math" panose="02040503050406030204" pitchFamily="18" charset="0"/>
                      </a:rPr>
                      <m:t>−</m:t>
                    </m:r>
                    <m:r>
                      <a:rPr lang="en-IE" b="0" i="1" dirty="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d>
                      <m:dPr>
                        <m:ctrlPr>
                          <a:rPr lang="en-IE" b="0" i="1" smtClean="0">
                            <a:latin typeface="Cambria Math" panose="02040503050406030204" pitchFamily="18" charset="0"/>
                          </a:rPr>
                        </m:ctrlPr>
                      </m:dPr>
                      <m:e>
                        <m:r>
                          <a:rPr lang="en-IE" b="0" i="1" smtClean="0">
                            <a:latin typeface="Cambria Math" panose="02040503050406030204" pitchFamily="18" charset="0"/>
                          </a:rPr>
                          <m:t>𝐼</m:t>
                        </m:r>
                        <m:r>
                          <a:rPr lang="en-IE" b="0" i="1" smtClean="0">
                            <a:latin typeface="Cambria Math" panose="02040503050406030204" pitchFamily="18" charset="0"/>
                          </a:rPr>
                          <m:t>−</m:t>
                        </m:r>
                        <m:r>
                          <a:rPr lang="en-IE" b="0" i="1" smtClean="0">
                            <a:latin typeface="Cambria Math" panose="02040503050406030204" pitchFamily="18" charset="0"/>
                          </a:rPr>
                          <m:t>𝐴</m:t>
                        </m:r>
                      </m:e>
                    </m:d>
                    <m:r>
                      <a:rPr lang="en-IE" b="0" i="1" smtClean="0">
                        <a:latin typeface="Cambria Math" panose="02040503050406030204" pitchFamily="18" charset="0"/>
                      </a:rPr>
                      <m:t>=</m:t>
                    </m:r>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sSup>
                      <m:sSupPr>
                        <m:ctrlPr>
                          <a:rPr lang="en-IE" b="0" i="1" smtClean="0">
                            <a:latin typeface="Cambria Math" panose="02040503050406030204" pitchFamily="18" charset="0"/>
                          </a:rPr>
                        </m:ctrlPr>
                      </m:sSupPr>
                      <m:e>
                        <m:d>
                          <m:dPr>
                            <m:ctrlPr>
                              <a:rPr lang="en-IE" b="0" i="1">
                                <a:latin typeface="Cambria Math" panose="02040503050406030204" pitchFamily="18" charset="0"/>
                              </a:rPr>
                            </m:ctrlPr>
                          </m:dPr>
                          <m:e>
                            <m:r>
                              <a:rPr lang="en-IE" b="0" i="1">
                                <a:latin typeface="Cambria Math" panose="02040503050406030204" pitchFamily="18" charset="0"/>
                              </a:rPr>
                              <m:t>𝐼</m:t>
                            </m:r>
                            <m:r>
                              <a:rPr lang="en-IE" b="0" i="1">
                                <a:latin typeface="Cambria Math" panose="02040503050406030204" pitchFamily="18" charset="0"/>
                              </a:rPr>
                              <m:t>−</m:t>
                            </m:r>
                            <m:r>
                              <a:rPr lang="en-IE" b="0" i="1">
                                <a:latin typeface="Cambria Math" panose="02040503050406030204" pitchFamily="18" charset="0"/>
                              </a:rPr>
                              <m:t>𝐴</m:t>
                            </m:r>
                          </m:e>
                        </m:d>
                      </m:e>
                      <m:sup>
                        <m:r>
                          <a:rPr lang="en-IE" b="0" i="1" smtClean="0">
                            <a:latin typeface="Cambria Math" panose="02040503050406030204" pitchFamily="18" charset="0"/>
                          </a:rPr>
                          <m:t>−1</m:t>
                        </m:r>
                      </m:sup>
                    </m:sSup>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r>
                      <a:rPr lang="en-IE" b="0" i="1" smtClean="0">
                        <a:latin typeface="Cambria Math" panose="02040503050406030204" pitchFamily="18" charset="0"/>
                      </a:rPr>
                      <m:t>𝐿𝑦</m:t>
                    </m:r>
                  </m:oMath>
                </a14:m>
                <a:endParaRPr lang="en-IE" b="0" i="1" dirty="0">
                  <a:latin typeface="Cambria Math" panose="02040503050406030204" pitchFamily="18" charset="0"/>
                </a:endParaRPr>
              </a:p>
              <a:p>
                <a:pPr>
                  <a:buNone/>
                </a:pPr>
                <a:r>
                  <a:rPr lang="en-IE" sz="1800" b="0" dirty="0">
                    <a:solidFill>
                      <a:srgbClr val="537992"/>
                    </a:solidFill>
                  </a:rPr>
                  <a:t>L is Leontief’s inverse, which can also be written as</a:t>
                </a:r>
                <a:endParaRPr lang="en-IE" b="0" i="1" dirty="0">
                  <a:latin typeface="Cambria Math" panose="02040503050406030204" pitchFamily="18" charset="0"/>
                </a:endParaRPr>
              </a:p>
              <a:p>
                <a:endParaRPr lang="en-IE" dirty="0"/>
              </a:p>
            </p:txBody>
          </p:sp>
        </mc:Choice>
        <mc:Fallback xmlns="">
          <p:sp>
            <p:nvSpPr>
              <p:cNvPr id="4" name="Content Placeholder 3">
                <a:extLst>
                  <a:ext uri="{FF2B5EF4-FFF2-40B4-BE49-F238E27FC236}">
                    <a16:creationId xmlns:a16="http://schemas.microsoft.com/office/drawing/2014/main" id="{4D50FBDF-F7A7-4D22-B3FD-3C6593D6AD2E}"/>
                  </a:ext>
                </a:extLst>
              </p:cNvPr>
              <p:cNvSpPr>
                <a:spLocks noGrp="1" noRot="1" noChangeAspect="1" noMove="1" noResize="1" noEditPoints="1" noAdjustHandles="1" noChangeArrowheads="1" noChangeShapeType="1" noTextEdit="1"/>
              </p:cNvSpPr>
              <p:nvPr>
                <p:ph sz="quarter" idx="17"/>
              </p:nvPr>
            </p:nvSpPr>
            <p:spPr>
              <a:xfrm>
                <a:off x="8352369" y="1881188"/>
                <a:ext cx="3596377" cy="4873900"/>
              </a:xfrm>
              <a:blipFill>
                <a:blip r:embed="rId2"/>
                <a:stretch>
                  <a:fillRect l="-3898" t="-125"/>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74F777A8-1986-4FA5-8CCC-85E0D1064F44}"/>
              </a:ext>
            </a:extLst>
          </p:cNvPr>
          <p:cNvSpPr>
            <a:spLocks noGrp="1"/>
          </p:cNvSpPr>
          <p:nvPr>
            <p:ph type="body" idx="28"/>
          </p:nvPr>
        </p:nvSpPr>
        <p:spPr/>
        <p:txBody>
          <a:bodyPr/>
          <a:lstStyle/>
          <a:p>
            <a:r>
              <a:rPr lang="en-IE" dirty="0"/>
              <a:t>Closing the IO system loop</a:t>
            </a:r>
          </a:p>
        </p:txBody>
      </p:sp>
      <p:graphicFrame>
        <p:nvGraphicFramePr>
          <p:cNvPr id="6" name="!!A">
            <a:extLst>
              <a:ext uri="{FF2B5EF4-FFF2-40B4-BE49-F238E27FC236}">
                <a16:creationId xmlns:a16="http://schemas.microsoft.com/office/drawing/2014/main" id="{24AE42DB-76AD-4E9B-8C0D-3B26617EADA7}"/>
              </a:ext>
            </a:extLst>
          </p:cNvPr>
          <p:cNvGraphicFramePr>
            <a:graphicFrameLocks noGrp="1"/>
          </p:cNvGraphicFramePr>
          <p:nvPr>
            <p:extLst>
              <p:ext uri="{D42A27DB-BD31-4B8C-83A1-F6EECF244321}">
                <p14:modId xmlns:p14="http://schemas.microsoft.com/office/powerpoint/2010/main" val="2394385106"/>
              </p:ext>
            </p:extLst>
          </p:nvPr>
        </p:nvGraphicFramePr>
        <p:xfrm>
          <a:off x="923166" y="207433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C3A86E9F-DFC7-475E-AC62-FD2ECABCD21D}"/>
              </a:ext>
            </a:extLst>
          </p:cNvPr>
          <p:cNvGraphicFramePr>
            <a:graphicFrameLocks noGrp="1"/>
          </p:cNvGraphicFramePr>
          <p:nvPr>
            <p:extLst>
              <p:ext uri="{D42A27DB-BD31-4B8C-83A1-F6EECF244321}">
                <p14:modId xmlns:p14="http://schemas.microsoft.com/office/powerpoint/2010/main" val="2576390169"/>
              </p:ext>
            </p:extLst>
          </p:nvPr>
        </p:nvGraphicFramePr>
        <p:xfrm>
          <a:off x="4097417" y="2074338"/>
          <a:ext cx="319802" cy="1039812"/>
        </p:xfrm>
        <a:graphic>
          <a:graphicData uri="http://schemas.openxmlformats.org/drawingml/2006/table">
            <a:tbl>
              <a:tblPr firstRow="1">
                <a:tableStyleId>{16D9F66E-5EB9-4882-86FB-DCBF35E3C3E4}</a:tableStyleId>
              </a:tblPr>
              <a:tblGrid>
                <a:gridCol w="319802">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65FF423A-0608-428B-A202-A565BC6ED74E}"/>
              </a:ext>
            </a:extLst>
          </p:cNvPr>
          <p:cNvGraphicFramePr>
            <a:graphicFrameLocks noGrp="1"/>
          </p:cNvGraphicFramePr>
          <p:nvPr>
            <p:extLst>
              <p:ext uri="{D42A27DB-BD31-4B8C-83A1-F6EECF244321}">
                <p14:modId xmlns:p14="http://schemas.microsoft.com/office/powerpoint/2010/main" val="2167145746"/>
              </p:ext>
            </p:extLst>
          </p:nvPr>
        </p:nvGraphicFramePr>
        <p:xfrm>
          <a:off x="3274738"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0" name="!!x">
            <a:extLst>
              <a:ext uri="{FF2B5EF4-FFF2-40B4-BE49-F238E27FC236}">
                <a16:creationId xmlns:a16="http://schemas.microsoft.com/office/drawing/2014/main" id="{20B28150-9E93-40AA-8AEB-6D447CB332C4}"/>
              </a:ext>
            </a:extLst>
          </p:cNvPr>
          <p:cNvGraphicFramePr>
            <a:graphicFrameLocks noGrp="1"/>
          </p:cNvGraphicFramePr>
          <p:nvPr>
            <p:extLst>
              <p:ext uri="{D42A27DB-BD31-4B8C-83A1-F6EECF244321}">
                <p14:modId xmlns:p14="http://schemas.microsoft.com/office/powerpoint/2010/main" val="1880331532"/>
              </p:ext>
            </p:extLst>
          </p:nvPr>
        </p:nvGraphicFramePr>
        <p:xfrm>
          <a:off x="4926047"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11" name="Plus Sign 10">
            <a:extLst>
              <a:ext uri="{FF2B5EF4-FFF2-40B4-BE49-F238E27FC236}">
                <a16:creationId xmlns:a16="http://schemas.microsoft.com/office/drawing/2014/main" id="{AE7AA84A-EBC8-49ED-A81C-BEC6E60780E3}"/>
              </a:ext>
            </a:extLst>
          </p:cNvPr>
          <p:cNvSpPr/>
          <p:nvPr/>
        </p:nvSpPr>
        <p:spPr>
          <a:xfrm>
            <a:off x="3607283" y="2349177"/>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2" name="Equals 11">
            <a:extLst>
              <a:ext uri="{FF2B5EF4-FFF2-40B4-BE49-F238E27FC236}">
                <a16:creationId xmlns:a16="http://schemas.microsoft.com/office/drawing/2014/main" id="{8F3DC97A-43C2-4163-9CA9-A096D0194E05}"/>
              </a:ext>
            </a:extLst>
          </p:cNvPr>
          <p:cNvSpPr/>
          <p:nvPr/>
        </p:nvSpPr>
        <p:spPr>
          <a:xfrm>
            <a:off x="4465014" y="2385089"/>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Plus Sign 12">
            <a:extLst>
              <a:ext uri="{FF2B5EF4-FFF2-40B4-BE49-F238E27FC236}">
                <a16:creationId xmlns:a16="http://schemas.microsoft.com/office/drawing/2014/main" id="{DFC17872-0737-4EA4-B3CE-AB0965BD2E6F}"/>
              </a:ext>
            </a:extLst>
          </p:cNvPr>
          <p:cNvSpPr/>
          <p:nvPr/>
        </p:nvSpPr>
        <p:spPr>
          <a:xfrm rot="2700000">
            <a:off x="2751347" y="2349176"/>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Content Placeholder 16">
            <a:extLst>
              <a:ext uri="{FF2B5EF4-FFF2-40B4-BE49-F238E27FC236}">
                <a16:creationId xmlns:a16="http://schemas.microsoft.com/office/drawing/2014/main" id="{28DF95C2-0EA5-47F2-B572-E3909104CC51}"/>
              </a:ext>
            </a:extLst>
          </p:cNvPr>
          <p:cNvSpPr>
            <a:spLocks noGrp="1"/>
          </p:cNvSpPr>
          <p:nvPr>
            <p:ph sz="quarter" idx="15"/>
          </p:nvPr>
        </p:nvSpPr>
        <p:spPr>
          <a:xfrm>
            <a:off x="480002" y="3284965"/>
            <a:ext cx="6719083" cy="2628556"/>
          </a:xfrm>
        </p:spPr>
        <p:txBody>
          <a:bodyPr>
            <a:normAutofit/>
          </a:bodyPr>
          <a:lstStyle/>
          <a:p>
            <a:r>
              <a:rPr lang="en-IE" sz="1600" b="0" dirty="0">
                <a:solidFill>
                  <a:schemeClr val="tx2"/>
                </a:solidFill>
              </a:rPr>
              <a:t>Intermediate consumption is proportional to total production,</a:t>
            </a:r>
            <a:br>
              <a:rPr lang="en-IE" sz="1600" b="0" dirty="0">
                <a:solidFill>
                  <a:schemeClr val="tx2"/>
                </a:solidFill>
              </a:rPr>
            </a:br>
            <a:r>
              <a:rPr lang="en-IE" sz="1600" b="0" dirty="0">
                <a:solidFill>
                  <a:schemeClr val="tx2"/>
                </a:solidFill>
              </a:rPr>
              <a:t>and we know that production = consumption
Total output can therefore be directly deducted according to demand, i.e. the </a:t>
            </a:r>
            <a:r>
              <a:rPr lang="en-IE" sz="1600" b="0" i="1" dirty="0">
                <a:solidFill>
                  <a:schemeClr val="tx2"/>
                </a:solidFill>
              </a:rPr>
              <a:t>direct</a:t>
            </a:r>
            <a:r>
              <a:rPr lang="en-IE" sz="1600" b="0" dirty="0">
                <a:solidFill>
                  <a:schemeClr val="tx2"/>
                </a:solidFill>
              </a:rPr>
              <a:t> AND </a:t>
            </a:r>
            <a:r>
              <a:rPr lang="en-IE" sz="1600" b="0" i="1" dirty="0">
                <a:solidFill>
                  <a:schemeClr val="tx2"/>
                </a:solidFill>
              </a:rPr>
              <a:t>indirect </a:t>
            </a:r>
            <a:r>
              <a:rPr lang="en-IE" sz="1600" b="0" dirty="0">
                <a:solidFill>
                  <a:schemeClr val="tx2"/>
                </a:solidFill>
              </a:rPr>
              <a:t>consumption induced by a given demand</a:t>
            </a:r>
            <a:endParaRPr lang="en-IE" sz="1400" dirty="0"/>
          </a:p>
        </p:txBody>
      </p:sp>
      <p:graphicFrame>
        <p:nvGraphicFramePr>
          <p:cNvPr id="20" name="Table 19">
            <a:extLst>
              <a:ext uri="{FF2B5EF4-FFF2-40B4-BE49-F238E27FC236}">
                <a16:creationId xmlns:a16="http://schemas.microsoft.com/office/drawing/2014/main" id="{9C2B8C89-81AA-4EF5-80C1-B68FCB545421}"/>
              </a:ext>
            </a:extLst>
          </p:cNvPr>
          <p:cNvGraphicFramePr>
            <a:graphicFrameLocks noGrp="1"/>
          </p:cNvGraphicFramePr>
          <p:nvPr>
            <p:extLst>
              <p:ext uri="{D42A27DB-BD31-4B8C-83A1-F6EECF244321}">
                <p14:modId xmlns:p14="http://schemas.microsoft.com/office/powerpoint/2010/main" val="4223543089"/>
              </p:ext>
            </p:extLst>
          </p:nvPr>
        </p:nvGraphicFramePr>
        <p:xfrm>
          <a:off x="923166" y="5073163"/>
          <a:ext cx="3048000" cy="1681925"/>
        </p:xfrm>
        <a:graphic>
          <a:graphicData uri="http://schemas.openxmlformats.org/drawingml/2006/table">
            <a:tbl>
              <a:tblPr firstRow="1"/>
              <a:tblGrid>
                <a:gridCol w="609600">
                  <a:extLst>
                    <a:ext uri="{9D8B030D-6E8A-4147-A177-3AD203B41FA5}">
                      <a16:colId xmlns:a16="http://schemas.microsoft.com/office/drawing/2014/main" val="2282694911"/>
                    </a:ext>
                  </a:extLst>
                </a:gridCol>
                <a:gridCol w="609600">
                  <a:extLst>
                    <a:ext uri="{9D8B030D-6E8A-4147-A177-3AD203B41FA5}">
                      <a16:colId xmlns:a16="http://schemas.microsoft.com/office/drawing/2014/main" val="738327884"/>
                    </a:ext>
                  </a:extLst>
                </a:gridCol>
                <a:gridCol w="609600">
                  <a:extLst>
                    <a:ext uri="{9D8B030D-6E8A-4147-A177-3AD203B41FA5}">
                      <a16:colId xmlns:a16="http://schemas.microsoft.com/office/drawing/2014/main" val="4270864567"/>
                    </a:ext>
                  </a:extLst>
                </a:gridCol>
                <a:gridCol w="609600">
                  <a:extLst>
                    <a:ext uri="{9D8B030D-6E8A-4147-A177-3AD203B41FA5}">
                      <a16:colId xmlns:a16="http://schemas.microsoft.com/office/drawing/2014/main" val="569473194"/>
                    </a:ext>
                  </a:extLst>
                </a:gridCol>
                <a:gridCol w="609600">
                  <a:extLst>
                    <a:ext uri="{9D8B030D-6E8A-4147-A177-3AD203B41FA5}">
                      <a16:colId xmlns:a16="http://schemas.microsoft.com/office/drawing/2014/main" val="417823759"/>
                    </a:ext>
                  </a:extLst>
                </a:gridCol>
              </a:tblGrid>
              <a:tr h="336385">
                <a:tc>
                  <a:txBody>
                    <a:bodyPr/>
                    <a:lstStyle/>
                    <a:p>
                      <a:pPr algn="ctr" rtl="0" fontAlgn="ctr"/>
                      <a:r>
                        <a:rPr lang="en-IE" sz="1400" b="0" i="0" u="none" strike="noStrike">
                          <a:solidFill>
                            <a:srgbClr val="7030A0"/>
                          </a:solidFill>
                          <a:effectLst/>
                          <a:latin typeface="Arial" panose="020B0604020202020204" pitchFamily="34" charset="0"/>
                        </a:rPr>
                        <a:t>1.49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0.53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437297930"/>
                  </a:ext>
                </a:extLst>
              </a:tr>
              <a:tr h="336385">
                <a:tc>
                  <a:txBody>
                    <a:bodyPr/>
                    <a:lstStyle/>
                    <a:p>
                      <a:pPr algn="ctr" rtl="0" fontAlgn="ctr"/>
                      <a:r>
                        <a:rPr lang="en-IE" sz="1400" b="0" i="0" u="none" strike="noStrike">
                          <a:solidFill>
                            <a:srgbClr val="7030A0"/>
                          </a:solidFill>
                          <a:effectLst/>
                          <a:latin typeface="Arial" panose="020B0604020202020204" pitchFamily="34" charset="0"/>
                        </a:rPr>
                        <a:t>1.19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0.98</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715232193"/>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2309921172"/>
                  </a:ext>
                </a:extLst>
              </a:tr>
              <a:tr h="336385">
                <a:tc>
                  <a:txBody>
                    <a:bodyPr/>
                    <a:lstStyle/>
                    <a:p>
                      <a:pPr algn="ctr" rtl="0" fontAlgn="ctr"/>
                      <a:r>
                        <a:rPr lang="en-IE" sz="1400" b="0" i="0" u="none" strike="noStrike">
                          <a:solidFill>
                            <a:srgbClr val="7030A0"/>
                          </a:solidFill>
                          <a:effectLst/>
                          <a:latin typeface="Arial" panose="020B0604020202020204" pitchFamily="34" charset="0"/>
                        </a:rPr>
                        <a:t>0.55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0.66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0.35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963286231"/>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0.22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1689244313"/>
                  </a:ext>
                </a:extLst>
              </a:tr>
            </a:tbl>
          </a:graphicData>
        </a:graphic>
      </p:graphicFrame>
      <p:pic>
        <p:nvPicPr>
          <p:cNvPr id="21" name="Content Placeholder 13" descr="Farmer">
            <a:extLst>
              <a:ext uri="{FF2B5EF4-FFF2-40B4-BE49-F238E27FC236}">
                <a16:creationId xmlns:a16="http://schemas.microsoft.com/office/drawing/2014/main" id="{C613E762-E740-49DF-B909-F8489426CF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584" y="5044027"/>
            <a:ext cx="360000" cy="360000"/>
          </a:xfrm>
          <a:prstGeom prst="rect">
            <a:avLst/>
          </a:prstGeom>
        </p:spPr>
      </p:pic>
      <p:pic>
        <p:nvPicPr>
          <p:cNvPr id="22" name="Graphic 21" descr="Mining tools">
            <a:extLst>
              <a:ext uri="{FF2B5EF4-FFF2-40B4-BE49-F238E27FC236}">
                <a16:creationId xmlns:a16="http://schemas.microsoft.com/office/drawing/2014/main" id="{82E9C9E9-7F24-4146-A1B5-F0CE22CF8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584" y="5393861"/>
            <a:ext cx="360000" cy="360000"/>
          </a:xfrm>
          <a:prstGeom prst="rect">
            <a:avLst/>
          </a:prstGeom>
        </p:spPr>
      </p:pic>
      <p:pic>
        <p:nvPicPr>
          <p:cNvPr id="23" name="Graphic 22" descr="Box">
            <a:extLst>
              <a:ext uri="{FF2B5EF4-FFF2-40B4-BE49-F238E27FC236}">
                <a16:creationId xmlns:a16="http://schemas.microsoft.com/office/drawing/2014/main" id="{F5AA0261-5D1C-468F-962F-59EB142B70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1584" y="5743695"/>
            <a:ext cx="360000" cy="360000"/>
          </a:xfrm>
          <a:prstGeom prst="rect">
            <a:avLst/>
          </a:prstGeom>
        </p:spPr>
      </p:pic>
      <p:pic>
        <p:nvPicPr>
          <p:cNvPr id="24" name="Content Placeholder 15" descr="Factory">
            <a:extLst>
              <a:ext uri="{FF2B5EF4-FFF2-40B4-BE49-F238E27FC236}">
                <a16:creationId xmlns:a16="http://schemas.microsoft.com/office/drawing/2014/main" id="{A857F9D8-0B99-49D2-BF16-D7EA37E040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1584" y="6093529"/>
            <a:ext cx="360000" cy="360000"/>
          </a:xfrm>
          <a:prstGeom prst="rect">
            <a:avLst/>
          </a:prstGeom>
        </p:spPr>
      </p:pic>
      <p:pic>
        <p:nvPicPr>
          <p:cNvPr id="25" name="Graphic 24" descr="Waiter">
            <a:extLst>
              <a:ext uri="{FF2B5EF4-FFF2-40B4-BE49-F238E27FC236}">
                <a16:creationId xmlns:a16="http://schemas.microsoft.com/office/drawing/2014/main" id="{43855008-68A1-4D97-A1BC-46BF1B3DCA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1584" y="6443364"/>
            <a:ext cx="360000" cy="360000"/>
          </a:xfrm>
          <a:prstGeom prst="rect">
            <a:avLst/>
          </a:prstGeom>
        </p:spPr>
      </p:pic>
      <p:sp>
        <p:nvSpPr>
          <p:cNvPr id="26" name="Rectangle 25">
            <a:extLst>
              <a:ext uri="{FF2B5EF4-FFF2-40B4-BE49-F238E27FC236}">
                <a16:creationId xmlns:a16="http://schemas.microsoft.com/office/drawing/2014/main" id="{E5B1E199-96E2-46CC-8BBC-9609C03203AA}"/>
              </a:ext>
            </a:extLst>
          </p:cNvPr>
          <p:cNvSpPr/>
          <p:nvPr/>
        </p:nvSpPr>
        <p:spPr>
          <a:xfrm>
            <a:off x="4078010" y="5039361"/>
            <a:ext cx="312906" cy="369332"/>
          </a:xfrm>
          <a:prstGeom prst="rect">
            <a:avLst/>
          </a:prstGeom>
        </p:spPr>
        <p:txBody>
          <a:bodyPr wrap="none">
            <a:spAutoFit/>
          </a:bodyPr>
          <a:lstStyle/>
          <a:p>
            <a:pPr algn="ctr" fontAlgn="ctr"/>
            <a:r>
              <a:rPr lang="en-IE" dirty="0">
                <a:solidFill>
                  <a:srgbClr val="7030A0"/>
                </a:solidFill>
                <a:latin typeface="Arial" panose="020B0604020202020204" pitchFamily="34" charset="0"/>
              </a:rPr>
              <a:t>L</a:t>
            </a:r>
          </a:p>
        </p:txBody>
      </p:sp>
      <p:grpSp>
        <p:nvGrpSpPr>
          <p:cNvPr id="27" name="Group 26">
            <a:extLst>
              <a:ext uri="{FF2B5EF4-FFF2-40B4-BE49-F238E27FC236}">
                <a16:creationId xmlns:a16="http://schemas.microsoft.com/office/drawing/2014/main" id="{B305C2E5-A386-4DA6-AFDA-7EC0D9154C63}"/>
              </a:ext>
            </a:extLst>
          </p:cNvPr>
          <p:cNvGrpSpPr/>
          <p:nvPr/>
        </p:nvGrpSpPr>
        <p:grpSpPr>
          <a:xfrm>
            <a:off x="1548642" y="5518919"/>
            <a:ext cx="4917470" cy="954107"/>
            <a:chOff x="3857359" y="5243688"/>
            <a:chExt cx="4917470" cy="954107"/>
          </a:xfrm>
        </p:grpSpPr>
        <p:sp>
          <p:nvSpPr>
            <p:cNvPr id="28" name="Rectangle 27">
              <a:extLst>
                <a:ext uri="{FF2B5EF4-FFF2-40B4-BE49-F238E27FC236}">
                  <a16:creationId xmlns:a16="http://schemas.microsoft.com/office/drawing/2014/main" id="{0ECACAB5-C77A-48A1-84A0-E2F13F87812D}"/>
                </a:ext>
              </a:extLst>
            </p:cNvPr>
            <p:cNvSpPr/>
            <p:nvPr/>
          </p:nvSpPr>
          <p:spPr>
            <a:xfrm>
              <a:off x="3857359" y="5801956"/>
              <a:ext cx="575150" cy="3402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9" name="Straight Connector 28">
              <a:extLst>
                <a:ext uri="{FF2B5EF4-FFF2-40B4-BE49-F238E27FC236}">
                  <a16:creationId xmlns:a16="http://schemas.microsoft.com/office/drawing/2014/main" id="{4F6EAD5C-6FF0-4D67-9E08-15A73914ED0D}"/>
                </a:ext>
              </a:extLst>
            </p:cNvPr>
            <p:cNvCxnSpPr>
              <a:cxnSpLocks/>
              <a:stCxn id="28" idx="3"/>
              <a:endCxn id="30" idx="1"/>
            </p:cNvCxnSpPr>
            <p:nvPr/>
          </p:nvCxnSpPr>
          <p:spPr>
            <a:xfrm flipV="1">
              <a:off x="4432509" y="5720742"/>
              <a:ext cx="2272507" cy="251328"/>
            </a:xfrm>
            <a:prstGeom prst="line">
              <a:avLst/>
            </a:prstGeom>
          </p:spPr>
          <p:style>
            <a:lnRef idx="1">
              <a:schemeClr val="accent6"/>
            </a:lnRef>
            <a:fillRef idx="0">
              <a:schemeClr val="accent6"/>
            </a:fillRef>
            <a:effectRef idx="0">
              <a:schemeClr val="accent6"/>
            </a:effectRef>
            <a:fontRef idx="minor">
              <a:schemeClr val="tx1"/>
            </a:fontRef>
          </p:style>
        </p:cxnSp>
        <p:sp>
          <p:nvSpPr>
            <p:cNvPr id="30" name="Rectangle 29">
              <a:extLst>
                <a:ext uri="{FF2B5EF4-FFF2-40B4-BE49-F238E27FC236}">
                  <a16:creationId xmlns:a16="http://schemas.microsoft.com/office/drawing/2014/main" id="{BF2AD9E7-E0CB-4806-BB7A-E741CB6C583C}"/>
                </a:ext>
              </a:extLst>
            </p:cNvPr>
            <p:cNvSpPr/>
            <p:nvPr/>
          </p:nvSpPr>
          <p:spPr>
            <a:xfrm>
              <a:off x="6705016" y="5243688"/>
              <a:ext cx="2069813" cy="954107"/>
            </a:xfrm>
            <a:prstGeom prst="rect">
              <a:avLst/>
            </a:prstGeom>
          </p:spPr>
          <p:txBody>
            <a:bodyPr wrap="square">
              <a:spAutoFit/>
            </a:bodyPr>
            <a:lstStyle/>
            <a:p>
              <a:r>
                <a:rPr lang="en-IE" sz="1400" dirty="0">
                  <a:solidFill>
                    <a:schemeClr val="tx2"/>
                  </a:solidFill>
                </a:rPr>
                <a:t>The entire mining value chain needs €0.66 of manufactured goods for €1 of output</a:t>
              </a:r>
              <a:endParaRPr lang="en-IE" sz="1400" dirty="0"/>
            </a:p>
          </p:txBody>
        </p:sp>
      </p:grpSp>
      <p:graphicFrame>
        <p:nvGraphicFramePr>
          <p:cNvPr id="39" name="Table 38">
            <a:extLst>
              <a:ext uri="{FF2B5EF4-FFF2-40B4-BE49-F238E27FC236}">
                <a16:creationId xmlns:a16="http://schemas.microsoft.com/office/drawing/2014/main" id="{F1CE6609-140B-4A81-BB8F-38DD5DBD1AB6}"/>
              </a:ext>
            </a:extLst>
          </p:cNvPr>
          <p:cNvGraphicFramePr>
            <a:graphicFrameLocks noGrp="1"/>
          </p:cNvGraphicFramePr>
          <p:nvPr>
            <p:extLst>
              <p:ext uri="{D42A27DB-BD31-4B8C-83A1-F6EECF244321}">
                <p14:modId xmlns:p14="http://schemas.microsoft.com/office/powerpoint/2010/main" val="2510285541"/>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40" name="Table 39">
            <a:extLst>
              <a:ext uri="{FF2B5EF4-FFF2-40B4-BE49-F238E27FC236}">
                <a16:creationId xmlns:a16="http://schemas.microsoft.com/office/drawing/2014/main" id="{1B850880-30ED-4599-A352-E66B05F522A2}"/>
              </a:ext>
            </a:extLst>
          </p:cNvPr>
          <p:cNvGraphicFramePr>
            <a:graphicFrameLocks noGrp="1"/>
          </p:cNvGraphicFramePr>
          <p:nvPr>
            <p:extLst>
              <p:ext uri="{D42A27DB-BD31-4B8C-83A1-F6EECF244321}">
                <p14:modId xmlns:p14="http://schemas.microsoft.com/office/powerpoint/2010/main" val="2811638314"/>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41" name="Table 40">
            <a:extLst>
              <a:ext uri="{FF2B5EF4-FFF2-40B4-BE49-F238E27FC236}">
                <a16:creationId xmlns:a16="http://schemas.microsoft.com/office/drawing/2014/main" id="{1826A42D-F273-4923-BA20-0E291AAB2DBD}"/>
              </a:ext>
            </a:extLst>
          </p:cNvPr>
          <p:cNvGraphicFramePr>
            <a:graphicFrameLocks noGrp="1"/>
          </p:cNvGraphicFramePr>
          <p:nvPr>
            <p:extLst>
              <p:ext uri="{D42A27DB-BD31-4B8C-83A1-F6EECF244321}">
                <p14:modId xmlns:p14="http://schemas.microsoft.com/office/powerpoint/2010/main" val="2421044192"/>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42" name="!!VA">
            <a:extLst>
              <a:ext uri="{FF2B5EF4-FFF2-40B4-BE49-F238E27FC236}">
                <a16:creationId xmlns:a16="http://schemas.microsoft.com/office/drawing/2014/main" id="{AFF276AE-336B-4DFD-92CA-354FED1DD351}"/>
              </a:ext>
            </a:extLst>
          </p:cNvPr>
          <p:cNvGraphicFramePr>
            <a:graphicFrameLocks noGrp="1"/>
          </p:cNvGraphicFramePr>
          <p:nvPr>
            <p:extLst>
              <p:ext uri="{D42A27DB-BD31-4B8C-83A1-F6EECF244321}">
                <p14:modId xmlns:p14="http://schemas.microsoft.com/office/powerpoint/2010/main" val="3140259725"/>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848673-1EA0-78DF-C21F-697518A19DC4}"/>
                  </a:ext>
                </a:extLst>
              </p:cNvPr>
              <p:cNvSpPr txBox="1"/>
              <p:nvPr/>
            </p:nvSpPr>
            <p:spPr>
              <a:xfrm>
                <a:off x="8588689" y="6394062"/>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5" name="TextBox 14">
                <a:extLst>
                  <a:ext uri="{FF2B5EF4-FFF2-40B4-BE49-F238E27FC236}">
                    <a16:creationId xmlns:a16="http://schemas.microsoft.com/office/drawing/2014/main" id="{B6848673-1EA0-78DF-C21F-697518A19DC4}"/>
                  </a:ext>
                </a:extLst>
              </p:cNvPr>
              <p:cNvSpPr txBox="1">
                <a:spLocks noRot="1" noChangeAspect="1" noMove="1" noResize="1" noEditPoints="1" noAdjustHandles="1" noChangeArrowheads="1" noChangeShapeType="1" noTextEdit="1"/>
              </p:cNvSpPr>
              <p:nvPr/>
            </p:nvSpPr>
            <p:spPr>
              <a:xfrm>
                <a:off x="8588689" y="6394062"/>
                <a:ext cx="6720114" cy="588816"/>
              </a:xfrm>
              <a:prstGeom prst="rect">
                <a:avLst/>
              </a:prstGeom>
              <a:blipFill>
                <a:blip r:embed="rId13"/>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936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500"/>
                                        <p:tgtEl>
                                          <p:spTgt spid="4">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18" grpId="0" build="p"/>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385E-9FBB-352C-1F1A-5B0CB505ACE6}"/>
              </a:ext>
            </a:extLst>
          </p:cNvPr>
          <p:cNvSpPr>
            <a:spLocks noGrp="1"/>
          </p:cNvSpPr>
          <p:nvPr>
            <p:ph type="title"/>
          </p:nvPr>
        </p:nvSpPr>
        <p:spPr>
          <a:xfrm>
            <a:off x="480000" y="368300"/>
            <a:ext cx="11232000" cy="853019"/>
          </a:xfrm>
        </p:spPr>
        <p:txBody>
          <a:bodyPr/>
          <a:lstStyle/>
          <a:p>
            <a:r>
              <a:rPr lang="en-IE" dirty="0"/>
              <a:t>Leontief’s inverse</a:t>
            </a:r>
          </a:p>
        </p:txBody>
      </p:sp>
      <p:sp>
        <p:nvSpPr>
          <p:cNvPr id="11" name="Content Placeholder 10">
            <a:extLst>
              <a:ext uri="{FF2B5EF4-FFF2-40B4-BE49-F238E27FC236}">
                <a16:creationId xmlns:a16="http://schemas.microsoft.com/office/drawing/2014/main" id="{9C2DCE79-42C2-CC69-693B-C9B2A7BC0053}"/>
              </a:ext>
            </a:extLst>
          </p:cNvPr>
          <p:cNvSpPr>
            <a:spLocks noGrp="1"/>
          </p:cNvSpPr>
          <p:nvPr>
            <p:ph sz="quarter" idx="15"/>
          </p:nvPr>
        </p:nvSpPr>
        <p:spPr>
          <a:xfrm>
            <a:off x="480002" y="2530180"/>
            <a:ext cx="7296633" cy="3383341"/>
          </a:xfrm>
        </p:spPr>
        <p:txBody>
          <a:bodyPr/>
          <a:lstStyle/>
          <a:p>
            <a:pPr lvl="1"/>
            <a:r>
              <a:rPr lang="en-IE" dirty="0"/>
              <a:t>By definition, L contains the trade coefficients between sectors, covering direct trade </a:t>
            </a:r>
            <a:r>
              <a:rPr lang="en-IE" b="1" dirty="0"/>
              <a:t>and</a:t>
            </a:r>
            <a:r>
              <a:rPr lang="en-IE" dirty="0"/>
              <a:t> the entire upstream value chain, which can be reinterpreted</a:t>
            </a:r>
          </a:p>
        </p:txBody>
      </p:sp>
      <p:sp>
        <p:nvSpPr>
          <p:cNvPr id="12" name="Content Placeholder 11">
            <a:extLst>
              <a:ext uri="{FF2B5EF4-FFF2-40B4-BE49-F238E27FC236}">
                <a16:creationId xmlns:a16="http://schemas.microsoft.com/office/drawing/2014/main" id="{4BCCE0E5-2985-0680-0498-178783998C3F}"/>
              </a:ext>
            </a:extLst>
          </p:cNvPr>
          <p:cNvSpPr>
            <a:spLocks noGrp="1"/>
          </p:cNvSpPr>
          <p:nvPr>
            <p:ph sz="quarter" idx="17"/>
          </p:nvPr>
        </p:nvSpPr>
        <p:spPr/>
        <p:txBody>
          <a:bodyPr/>
          <a:lstStyle/>
          <a:p>
            <a:endParaRPr lang="en-IE"/>
          </a:p>
        </p:txBody>
      </p:sp>
      <p:sp>
        <p:nvSpPr>
          <p:cNvPr id="13" name="Text Placeholder 12">
            <a:extLst>
              <a:ext uri="{FF2B5EF4-FFF2-40B4-BE49-F238E27FC236}">
                <a16:creationId xmlns:a16="http://schemas.microsoft.com/office/drawing/2014/main" id="{1E27FBB3-7D2A-9EA8-FDBC-93A3492AD0AD}"/>
              </a:ext>
            </a:extLst>
          </p:cNvPr>
          <p:cNvSpPr>
            <a:spLocks noGrp="1"/>
          </p:cNvSpPr>
          <p:nvPr>
            <p:ph type="body" idx="28"/>
          </p:nvPr>
        </p:nvSpPr>
        <p:spPr/>
        <p:txBody>
          <a:bodyPr/>
          <a:lstStyle/>
          <a:p>
            <a:r>
              <a:rPr lang="en-IE" dirty="0"/>
              <a:t>Alternative interpretation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35DAD-4389-7EE0-1257-5BDB73511F9D}"/>
                  </a:ext>
                </a:extLst>
              </p:cNvPr>
              <p:cNvSpPr txBox="1"/>
              <p:nvPr/>
            </p:nvSpPr>
            <p:spPr>
              <a:xfrm>
                <a:off x="480000" y="1941364"/>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9" name="TextBox 8">
                <a:extLst>
                  <a:ext uri="{FF2B5EF4-FFF2-40B4-BE49-F238E27FC236}">
                    <a16:creationId xmlns:a16="http://schemas.microsoft.com/office/drawing/2014/main" id="{50535DAD-4389-7EE0-1257-5BDB73511F9D}"/>
                  </a:ext>
                </a:extLst>
              </p:cNvPr>
              <p:cNvSpPr txBox="1">
                <a:spLocks noRot="1" noChangeAspect="1" noMove="1" noResize="1" noEditPoints="1" noAdjustHandles="1" noChangeArrowheads="1" noChangeShapeType="1" noTextEdit="1"/>
              </p:cNvSpPr>
              <p:nvPr/>
            </p:nvSpPr>
            <p:spPr>
              <a:xfrm>
                <a:off x="480000" y="1941364"/>
                <a:ext cx="6720114" cy="588816"/>
              </a:xfrm>
              <a:prstGeom prst="rect">
                <a:avLst/>
              </a:prstGeom>
              <a:blipFill>
                <a:blip r:embed="rId2"/>
                <a:stretch>
                  <a:fillRect/>
                </a:stretch>
              </a:blipFill>
            </p:spPr>
            <p:txBody>
              <a:bodyPr/>
              <a:lstStyle/>
              <a:p>
                <a:r>
                  <a:rPr lang="en-IE">
                    <a:noFill/>
                  </a:rPr>
                  <a:t> </a:t>
                </a:r>
              </a:p>
            </p:txBody>
          </p:sp>
        </mc:Fallback>
      </mc:AlternateContent>
      <p:grpSp>
        <p:nvGrpSpPr>
          <p:cNvPr id="19" name="Group 18">
            <a:extLst>
              <a:ext uri="{FF2B5EF4-FFF2-40B4-BE49-F238E27FC236}">
                <a16:creationId xmlns:a16="http://schemas.microsoft.com/office/drawing/2014/main" id="{11A9A7EC-B268-6112-C170-FACF60211181}"/>
              </a:ext>
            </a:extLst>
          </p:cNvPr>
          <p:cNvGrpSpPr/>
          <p:nvPr/>
        </p:nvGrpSpPr>
        <p:grpSpPr>
          <a:xfrm>
            <a:off x="175203" y="4034971"/>
            <a:ext cx="1929024" cy="2569029"/>
            <a:chOff x="175203" y="4034971"/>
            <a:chExt cx="1929024" cy="2569029"/>
          </a:xfrm>
        </p:grpSpPr>
        <p:sp>
          <p:nvSpPr>
            <p:cNvPr id="15" name="Content Placeholder 10">
              <a:extLst>
                <a:ext uri="{FF2B5EF4-FFF2-40B4-BE49-F238E27FC236}">
                  <a16:creationId xmlns:a16="http://schemas.microsoft.com/office/drawing/2014/main" id="{B219288A-0FB3-C56D-F89D-B169D93CED64}"/>
                </a:ext>
              </a:extLst>
            </p:cNvPr>
            <p:cNvSpPr txBox="1">
              <a:spLocks/>
            </p:cNvSpPr>
            <p:nvPr/>
          </p:nvSpPr>
          <p:spPr>
            <a:xfrm>
              <a:off x="175203" y="4504123"/>
              <a:ext cx="192902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Final demand</a:t>
              </a:r>
            </a:p>
            <a:p>
              <a:pPr lvl="1" algn="ctr"/>
              <a:r>
                <a:rPr lang="en-IE" sz="1400" b="1" dirty="0"/>
                <a:t>
</a:t>
              </a:r>
              <a:r>
                <a:rPr lang="en-IE" sz="1400" dirty="0"/>
                <a:t>(per unit of consumption, at least one unit of consumption must be produced)</a:t>
              </a:r>
            </a:p>
          </p:txBody>
        </p:sp>
        <p:cxnSp>
          <p:nvCxnSpPr>
            <p:cNvPr id="17" name="Straight Arrow Connector 16">
              <a:extLst>
                <a:ext uri="{FF2B5EF4-FFF2-40B4-BE49-F238E27FC236}">
                  <a16:creationId xmlns:a16="http://schemas.microsoft.com/office/drawing/2014/main" id="{17779BA5-AFF4-015A-8A22-8694CB77195F}"/>
                </a:ext>
              </a:extLst>
            </p:cNvPr>
            <p:cNvCxnSpPr>
              <a:cxnSpLocks/>
              <a:stCxn id="15" idx="0"/>
            </p:cNvCxnSpPr>
            <p:nvPr/>
          </p:nvCxnSpPr>
          <p:spPr>
            <a:xfrm flipV="1">
              <a:off x="1139715" y="4034971"/>
              <a:ext cx="6914" cy="46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1743D8B-3405-48AB-FEDB-10B2F0FF45D8}"/>
                  </a:ext>
                </a:extLst>
              </p:cNvPr>
              <p:cNvSpPr txBox="1"/>
              <p:nvPr/>
            </p:nvSpPr>
            <p:spPr>
              <a:xfrm>
                <a:off x="480000" y="3602946"/>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24" name="TextBox 23">
                <a:extLst>
                  <a:ext uri="{FF2B5EF4-FFF2-40B4-BE49-F238E27FC236}">
                    <a16:creationId xmlns:a16="http://schemas.microsoft.com/office/drawing/2014/main" id="{C1743D8B-3405-48AB-FEDB-10B2F0FF45D8}"/>
                  </a:ext>
                </a:extLst>
              </p:cNvPr>
              <p:cNvSpPr txBox="1">
                <a:spLocks noRot="1" noChangeAspect="1" noMove="1" noResize="1" noEditPoints="1" noAdjustHandles="1" noChangeArrowheads="1" noChangeShapeType="1" noTextEdit="1"/>
              </p:cNvSpPr>
              <p:nvPr/>
            </p:nvSpPr>
            <p:spPr>
              <a:xfrm>
                <a:off x="480000" y="3602946"/>
                <a:ext cx="6720114" cy="588816"/>
              </a:xfrm>
              <a:prstGeom prst="rect">
                <a:avLst/>
              </a:prstGeom>
              <a:blipFill>
                <a:blip r:embed="rId3"/>
                <a:stretch>
                  <a:fillRect/>
                </a:stretch>
              </a:blipFill>
            </p:spPr>
            <p:txBody>
              <a:bodyPr/>
              <a:lstStyle/>
              <a:p>
                <a:r>
                  <a:rPr lang="en-IE">
                    <a:noFill/>
                  </a:rPr>
                  <a:t> </a:t>
                </a:r>
              </a:p>
            </p:txBody>
          </p:sp>
        </mc:Fallback>
      </mc:AlternateContent>
      <p:sp>
        <p:nvSpPr>
          <p:cNvPr id="39" name="Rectangle 38">
            <a:extLst>
              <a:ext uri="{FF2B5EF4-FFF2-40B4-BE49-F238E27FC236}">
                <a16:creationId xmlns:a16="http://schemas.microsoft.com/office/drawing/2014/main" id="{CB1B7F4F-4491-FB84-C16D-19B048A67148}"/>
              </a:ext>
            </a:extLst>
          </p:cNvPr>
          <p:cNvSpPr/>
          <p:nvPr/>
        </p:nvSpPr>
        <p:spPr>
          <a:xfrm>
            <a:off x="17178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0" name="Rectangle 39">
            <a:extLst>
              <a:ext uri="{FF2B5EF4-FFF2-40B4-BE49-F238E27FC236}">
                <a16:creationId xmlns:a16="http://schemas.microsoft.com/office/drawing/2014/main" id="{14E3AE6A-F48E-A950-7CD3-0D3A2F854959}"/>
              </a:ext>
            </a:extLst>
          </p:cNvPr>
          <p:cNvSpPr/>
          <p:nvPr/>
        </p:nvSpPr>
        <p:spPr>
          <a:xfrm>
            <a:off x="11921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1" name="Rectangle 40">
            <a:extLst>
              <a:ext uri="{FF2B5EF4-FFF2-40B4-BE49-F238E27FC236}">
                <a16:creationId xmlns:a16="http://schemas.microsoft.com/office/drawing/2014/main" id="{0048D6C7-3899-7E65-1CBC-D6273CF127C2}"/>
              </a:ext>
            </a:extLst>
          </p:cNvPr>
          <p:cNvSpPr/>
          <p:nvPr/>
        </p:nvSpPr>
        <p:spPr>
          <a:xfrm>
            <a:off x="2311738" y="3602946"/>
            <a:ext cx="1227871"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20" name="Group 19">
            <a:extLst>
              <a:ext uri="{FF2B5EF4-FFF2-40B4-BE49-F238E27FC236}">
                <a16:creationId xmlns:a16="http://schemas.microsoft.com/office/drawing/2014/main" id="{2F555573-A33A-92CA-7802-EF4D78A1905F}"/>
              </a:ext>
            </a:extLst>
          </p:cNvPr>
          <p:cNvGrpSpPr/>
          <p:nvPr/>
        </p:nvGrpSpPr>
        <p:grpSpPr>
          <a:xfrm>
            <a:off x="1695450" y="3990975"/>
            <a:ext cx="2340366" cy="2613025"/>
            <a:chOff x="-457200" y="3990975"/>
            <a:chExt cx="2340366" cy="2613025"/>
          </a:xfrm>
        </p:grpSpPr>
        <p:sp>
          <p:nvSpPr>
            <p:cNvPr id="21" name="Content Placeholder 10">
              <a:extLst>
                <a:ext uri="{FF2B5EF4-FFF2-40B4-BE49-F238E27FC236}">
                  <a16:creationId xmlns:a16="http://schemas.microsoft.com/office/drawing/2014/main" id="{4754A4CC-C95C-5A24-99FB-9956B79E4F48}"/>
                </a:ext>
              </a:extLst>
            </p:cNvPr>
            <p:cNvSpPr txBox="1">
              <a:spLocks/>
            </p:cNvSpPr>
            <p:nvPr/>
          </p:nvSpPr>
          <p:spPr>
            <a:xfrm>
              <a:off x="-133288"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Tier 1</a:t>
              </a:r>
            </a:p>
            <a:p>
              <a:pPr lvl="1" algn="ctr"/>
              <a:endParaRPr lang="en-IE" sz="1400" dirty="0"/>
            </a:p>
            <a:p>
              <a:pPr lvl="1" algn="ctr"/>
              <a:r>
                <a:rPr lang="en-IE" sz="1400" dirty="0"/>
                <a:t>(economic exchanges necessary to supply demand)</a:t>
              </a:r>
            </a:p>
          </p:txBody>
        </p:sp>
        <p:cxnSp>
          <p:nvCxnSpPr>
            <p:cNvPr id="22" name="Straight Arrow Connector 21">
              <a:extLst>
                <a:ext uri="{FF2B5EF4-FFF2-40B4-BE49-F238E27FC236}">
                  <a16:creationId xmlns:a16="http://schemas.microsoft.com/office/drawing/2014/main" id="{C1A6ED83-3149-D612-C1C0-ADF9A4D6E51A}"/>
                </a:ext>
              </a:extLst>
            </p:cNvPr>
            <p:cNvCxnSpPr>
              <a:cxnSpLocks/>
              <a:stCxn id="21" idx="0"/>
            </p:cNvCxnSpPr>
            <p:nvPr/>
          </p:nvCxnSpPr>
          <p:spPr>
            <a:xfrm flipH="1" flipV="1">
              <a:off x="-457200" y="3990975"/>
              <a:ext cx="1332139"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5F4740B-A6BB-A213-043B-3FECA3961976}"/>
              </a:ext>
            </a:extLst>
          </p:cNvPr>
          <p:cNvGrpSpPr/>
          <p:nvPr/>
        </p:nvGrpSpPr>
        <p:grpSpPr>
          <a:xfrm>
            <a:off x="2238375" y="3990975"/>
            <a:ext cx="3812174" cy="2613025"/>
            <a:chOff x="-1620517" y="3990975"/>
            <a:chExt cx="3812174" cy="2613025"/>
          </a:xfrm>
        </p:grpSpPr>
        <p:sp>
          <p:nvSpPr>
            <p:cNvPr id="27" name="Content Placeholder 10">
              <a:extLst>
                <a:ext uri="{FF2B5EF4-FFF2-40B4-BE49-F238E27FC236}">
                  <a16:creationId xmlns:a16="http://schemas.microsoft.com/office/drawing/2014/main" id="{479498F0-5CEC-C4AE-2EA5-6A3EB7B3E07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Tier 2</a:t>
              </a:r>
            </a:p>
            <a:p>
              <a:pPr lvl="1" algn="ctr"/>
              <a:endParaRPr lang="en-IE" sz="1400" dirty="0"/>
            </a:p>
            <a:p>
              <a:pPr lvl="1" algn="ctr"/>
              <a:r>
                <a:rPr lang="en-IE" sz="1400" dirty="0"/>
                <a:t>(economic exchanges necessary for the exchanges necessary to supply demand)</a:t>
              </a:r>
            </a:p>
          </p:txBody>
        </p:sp>
        <p:cxnSp>
          <p:nvCxnSpPr>
            <p:cNvPr id="28" name="Straight Arrow Connector 27">
              <a:extLst>
                <a:ext uri="{FF2B5EF4-FFF2-40B4-BE49-F238E27FC236}">
                  <a16:creationId xmlns:a16="http://schemas.microsoft.com/office/drawing/2014/main" id="{D7CC62FA-087F-ECB5-75C4-CAF42FD6B0B4}"/>
                </a:ext>
              </a:extLst>
            </p:cNvPr>
            <p:cNvCxnSpPr>
              <a:cxnSpLocks/>
              <a:stCxn id="27" idx="0"/>
            </p:cNvCxnSpPr>
            <p:nvPr/>
          </p:nvCxnSpPr>
          <p:spPr>
            <a:xfrm flipH="1" flipV="1">
              <a:off x="-1620517" y="3990975"/>
              <a:ext cx="2803947"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AC701CA-28B8-6B4B-8459-E6F1994A18DE}"/>
              </a:ext>
            </a:extLst>
          </p:cNvPr>
          <p:cNvGrpSpPr/>
          <p:nvPr/>
        </p:nvGrpSpPr>
        <p:grpSpPr>
          <a:xfrm>
            <a:off x="2893441" y="3964296"/>
            <a:ext cx="5102207" cy="2653924"/>
            <a:chOff x="-2910550" y="3950076"/>
            <a:chExt cx="5102207" cy="2653924"/>
          </a:xfrm>
        </p:grpSpPr>
        <p:sp>
          <p:nvSpPr>
            <p:cNvPr id="31" name="Content Placeholder 10">
              <a:extLst>
                <a:ext uri="{FF2B5EF4-FFF2-40B4-BE49-F238E27FC236}">
                  <a16:creationId xmlns:a16="http://schemas.microsoft.com/office/drawing/2014/main" id="{2F8ABE1B-1E6E-03B1-9CF5-37220DC2E32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Tier 3</a:t>
              </a:r>
            </a:p>
            <a:p>
              <a:pPr lvl="1" algn="ctr"/>
              <a:endParaRPr lang="en-IE" sz="1400" dirty="0"/>
            </a:p>
            <a:p>
              <a:pPr lvl="1" algn="ctr"/>
              <a:r>
                <a:rPr lang="en-IE" sz="1400" dirty="0"/>
                <a:t>Etc. </a:t>
              </a:r>
              <a:r>
                <a:rPr lang="en-IE" sz="1400" dirty="0">
                  <a:sym typeface="Wingdings" panose="05000000000000000000" pitchFamily="2" charset="2"/>
                </a:rPr>
                <a:t></a:t>
              </a:r>
              <a:endParaRPr lang="en-IE" sz="1400" dirty="0"/>
            </a:p>
          </p:txBody>
        </p:sp>
        <p:cxnSp>
          <p:nvCxnSpPr>
            <p:cNvPr id="32" name="Straight Arrow Connector 31">
              <a:extLst>
                <a:ext uri="{FF2B5EF4-FFF2-40B4-BE49-F238E27FC236}">
                  <a16:creationId xmlns:a16="http://schemas.microsoft.com/office/drawing/2014/main" id="{49E8B16E-788B-924B-E02B-A48354DA62AF}"/>
                </a:ext>
              </a:extLst>
            </p:cNvPr>
            <p:cNvCxnSpPr>
              <a:cxnSpLocks/>
              <a:stCxn id="31" idx="0"/>
            </p:cNvCxnSpPr>
            <p:nvPr/>
          </p:nvCxnSpPr>
          <p:spPr>
            <a:xfrm flipH="1" flipV="1">
              <a:off x="-2910550" y="3950076"/>
              <a:ext cx="4093980" cy="55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3" name="Content Placeholder 7" descr="A close-up of a document&#10;&#10;Description automatically generated">
            <a:extLst>
              <a:ext uri="{FF2B5EF4-FFF2-40B4-BE49-F238E27FC236}">
                <a16:creationId xmlns:a16="http://schemas.microsoft.com/office/drawing/2014/main" id="{33168095-BA60-4CFC-2C27-EC1A146B0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277" y="1845406"/>
            <a:ext cx="2646722" cy="3996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003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4" grpId="0"/>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1</a:t>
            </a:r>
          </a:p>
        </p:txBody>
      </p:sp>
      <p:sp>
        <p:nvSpPr>
          <p:cNvPr id="3" name="Content Placeholder 2">
            <a:extLst>
              <a:ext uri="{FF2B5EF4-FFF2-40B4-BE49-F238E27FC236}">
                <a16:creationId xmlns:a16="http://schemas.microsoft.com/office/drawing/2014/main" id="{3999973B-4705-66C9-27C1-AA8AC767503E}"/>
              </a:ext>
            </a:extLst>
          </p:cNvPr>
          <p:cNvSpPr>
            <a:spLocks noGrp="1"/>
          </p:cNvSpPr>
          <p:nvPr>
            <p:ph sz="quarter" idx="15"/>
          </p:nvPr>
        </p:nvSpPr>
        <p:spPr/>
        <p:txBody>
          <a:bodyPr/>
          <a:lstStyle/>
          <a:p>
            <a:endParaRPr lang="en-IE"/>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p:txBody>
          <a:bodyPr/>
          <a:lstStyle/>
          <a:p>
            <a:pPr lvl="1"/>
            <a:r>
              <a:rPr lang="fr-FR" dirty="0"/>
              <a:t>Compile</a:t>
            </a:r>
          </a:p>
          <a:p>
            <a:pPr lvl="1"/>
            <a:r>
              <a:rPr lang="fr-FR" dirty="0"/>
              <a:t>- </a:t>
            </a:r>
            <a:r>
              <a:rPr lang="fr-FR" dirty="0" err="1"/>
              <a:t>Technical</a:t>
            </a:r>
            <a:r>
              <a:rPr lang="fr-FR" dirty="0"/>
              <a:t> coefficients</a:t>
            </a:r>
          </a:p>
          <a:p>
            <a:pPr lvl="1"/>
            <a:r>
              <a:rPr lang="fr-FR" dirty="0"/>
              <a:t>- </a:t>
            </a:r>
            <a:r>
              <a:rPr lang="fr-FR" dirty="0" err="1"/>
              <a:t>Leontief's</a:t>
            </a:r>
            <a:r>
              <a:rPr lang="fr-FR" dirty="0"/>
              <a:t> matrix and inverse</a:t>
            </a:r>
            <a:endParaRPr lang="en-IE" dirty="0"/>
          </a:p>
          <a:p>
            <a:pPr lvl="1"/>
            <a:endParaRPr lang="en-IE" dirty="0"/>
          </a:p>
          <a:p>
            <a:pPr lvl="1"/>
            <a:r>
              <a:rPr lang="en-IE" dirty="0"/>
              <a:t>Useful Excel formulas</a:t>
            </a:r>
          </a:p>
          <a:p>
            <a:pPr lvl="2"/>
            <a:r>
              <a:rPr lang="en-IE" dirty="0"/>
              <a:t>MMULT(A,B)</a:t>
            </a:r>
          </a:p>
          <a:p>
            <a:pPr lvl="2"/>
            <a:r>
              <a:rPr lang="en-IE" dirty="0"/>
              <a:t>MINVERSE(C)</a:t>
            </a:r>
          </a:p>
          <a:p>
            <a:pPr lvl="1"/>
            <a:endParaRPr lang="en-IE" dirty="0"/>
          </a:p>
          <a:p>
            <a:pPr lvl="1"/>
            <a:r>
              <a:rPr lang="en-IE" dirty="0"/>
              <a:t>Interpret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a:t>
            </a:r>
            <a:r>
              <a:rPr lang="en-IE" dirty="0"/>
              <a:t> 2009</a:t>
            </a:r>
          </a:p>
        </p:txBody>
      </p:sp>
      <p:pic>
        <p:nvPicPr>
          <p:cNvPr id="7" name="Picture 6">
            <a:extLst>
              <a:ext uri="{FF2B5EF4-FFF2-40B4-BE49-F238E27FC236}">
                <a16:creationId xmlns:a16="http://schemas.microsoft.com/office/drawing/2014/main" id="{C9149FE1-449D-F7CC-D8A6-6C76BC40E97E}"/>
              </a:ext>
            </a:extLst>
          </p:cNvPr>
          <p:cNvPicPr>
            <a:picLocks noChangeAspect="1"/>
          </p:cNvPicPr>
          <p:nvPr/>
        </p:nvPicPr>
        <p:blipFill>
          <a:blip r:embed="rId2"/>
          <a:stretch>
            <a:fillRect/>
          </a:stretch>
        </p:blipFill>
        <p:spPr>
          <a:xfrm>
            <a:off x="348097" y="1771589"/>
            <a:ext cx="6562116" cy="4718111"/>
          </a:xfrm>
          <a:prstGeom prst="rect">
            <a:avLst/>
          </a:prstGeom>
        </p:spPr>
      </p:pic>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3"/>
          <a:stretch>
            <a:fillRect/>
          </a:stretch>
        </p:blipFill>
        <p:spPr>
          <a:xfrm rot="476198">
            <a:off x="4141351" y="226561"/>
            <a:ext cx="1114855" cy="143476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Tree>
    <p:extLst>
      <p:ext uri="{BB962C8B-B14F-4D97-AF65-F5344CB8AC3E}">
        <p14:creationId xmlns:p14="http://schemas.microsoft.com/office/powerpoint/2010/main" val="227981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02|Environmental extensions</a:t>
            </a:r>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64808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293DA-7F96-46F7-BB55-4A712C41CA86}"/>
              </a:ext>
            </a:extLst>
          </p:cNvPr>
          <p:cNvSpPr>
            <a:spLocks noGrp="1"/>
          </p:cNvSpPr>
          <p:nvPr>
            <p:ph type="title"/>
          </p:nvPr>
        </p:nvSpPr>
        <p:spPr/>
        <p:txBody>
          <a:bodyPr/>
          <a:lstStyle/>
          <a:p>
            <a:r>
              <a:rPr lang="en-IE"/>
              <a:t>Environmental extensions</a:t>
            </a:r>
            <a:endParaRPr lang="en-IE" dirty="0"/>
          </a:p>
        </p:txBody>
      </p:sp>
      <p:sp>
        <p:nvSpPr>
          <p:cNvPr id="3" name="Content Placeholder 2">
            <a:extLst>
              <a:ext uri="{FF2B5EF4-FFF2-40B4-BE49-F238E27FC236}">
                <a16:creationId xmlns:a16="http://schemas.microsoft.com/office/drawing/2014/main" id="{9756399D-5B35-4194-BC78-2122FE1F4F38}"/>
              </a:ext>
            </a:extLst>
          </p:cNvPr>
          <p:cNvSpPr>
            <a:spLocks noGrp="1"/>
          </p:cNvSpPr>
          <p:nvPr>
            <p:ph sz="quarter" idx="15"/>
          </p:nvPr>
        </p:nvSpPr>
        <p:spPr>
          <a:xfrm>
            <a:off x="480002" y="4925670"/>
            <a:ext cx="6153027" cy="1422021"/>
          </a:xfrm>
        </p:spPr>
        <p:txBody>
          <a:bodyPr/>
          <a:lstStyle/>
          <a:p>
            <a:r>
              <a:rPr lang="en-IE" sz="1800" b="0" dirty="0">
                <a:solidFill>
                  <a:srgbClr val="537992"/>
                </a:solidFill>
              </a:rPr>
              <a:t>It is possible to add a matrix containing the environmental information of each sector, e.g. greenhouse gas emissions</a:t>
            </a:r>
            <a:endParaRPr lang="fr-FR" sz="1800" b="0" dirty="0">
              <a:solidFill>
                <a:srgbClr val="537992"/>
              </a:solidFill>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01EACB-6D21-4161-BB87-409F40638B68}"/>
                  </a:ext>
                </a:extLst>
              </p:cNvPr>
              <p:cNvSpPr>
                <a:spLocks noGrp="1"/>
              </p:cNvSpPr>
              <p:nvPr>
                <p:ph sz="quarter" idx="17"/>
              </p:nvPr>
            </p:nvSpPr>
            <p:spPr>
              <a:xfrm>
                <a:off x="7989686" y="1786977"/>
                <a:ext cx="3722312" cy="4032333"/>
              </a:xfrm>
            </p:spPr>
            <p:txBody>
              <a:bodyPr/>
              <a:lstStyle/>
              <a:p>
                <a:r>
                  <a:rPr lang="en-IE" sz="1800" b="0" dirty="0">
                    <a:solidFill>
                      <a:srgbClr val="537992"/>
                    </a:solidFill>
                  </a:rPr>
                  <a:t>Total emissions by production sector</a:t>
                </a:r>
                <a:br>
                  <a:rPr lang="fr-FR" sz="1800" b="0" dirty="0">
                    <a:solidFill>
                      <a:srgbClr val="537992"/>
                    </a:solidFill>
                  </a:rPr>
                </a:br>
                <a14:m>
                  <m:oMath xmlns:m="http://schemas.openxmlformats.org/officeDocument/2006/math">
                    <m:r>
                      <a:rPr lang="en-IE" b="0" i="1" dirty="0" smtClean="0">
                        <a:latin typeface="Cambria Math" panose="02040503050406030204" pitchFamily="18" charset="0"/>
                      </a:rPr>
                      <m:t>𝑆</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a:latin typeface="Cambria Math" panose="02040503050406030204" pitchFamily="18" charset="0"/>
                      </a:rPr>
                      <m:t>=</m:t>
                    </m:r>
                    <m:r>
                      <a:rPr lang="en-IE" b="0" i="1" dirty="0" smtClean="0">
                        <a:latin typeface="Cambria Math" panose="02040503050406030204" pitchFamily="18" charset="0"/>
                      </a:rPr>
                      <m:t>𝐹</m:t>
                    </m:r>
                  </m:oMath>
                </a14:m>
                <a:endParaRPr lang="en-IE" b="0" dirty="0"/>
              </a:p>
              <a:p>
                <a:pPr>
                  <a:buNone/>
                </a:pPr>
                <a:endParaRPr lang="en-IE" b="0" dirty="0"/>
              </a:p>
              <a:p>
                <a:pPr>
                  <a:buNone/>
                </a:pPr>
                <a:r>
                  <a:rPr lang="en-IE" sz="1800" b="0" dirty="0">
                    <a:solidFill>
                      <a:srgbClr val="537992"/>
                    </a:solidFill>
                  </a:rPr>
                  <a:t>Total emissions by consumer sector</a:t>
                </a:r>
                <a:br>
                  <a:rPr lang="en-IE" sz="1800" b="0" dirty="0">
                    <a:solidFill>
                      <a:srgbClr val="537992"/>
                    </a:solidFill>
                  </a:rPr>
                </a:br>
                <a14:m>
                  <m:oMathPara xmlns:m="http://schemas.openxmlformats.org/officeDocument/2006/math">
                    <m:oMathParaPr>
                      <m:jc m:val="centerGroup"/>
                    </m:oMathParaPr>
                    <m:oMath xmlns:m="http://schemas.openxmlformats.org/officeDocument/2006/math">
                      <m:r>
                        <a:rPr lang="en-IE" sz="1800" b="0" i="1" dirty="0" smtClean="0">
                          <a:latin typeface="Cambria Math" panose="02040503050406030204" pitchFamily="18" charset="0"/>
                        </a:rPr>
                        <m:t>𝑆𝐿</m:t>
                      </m:r>
                      <m:acc>
                        <m:accPr>
                          <m:chr m:val="̂"/>
                          <m:ctrlPr>
                            <a:rPr lang="en-IE" sz="1800" b="0" i="1" dirty="0">
                              <a:latin typeface="Cambria Math" panose="02040503050406030204" pitchFamily="18" charset="0"/>
                            </a:rPr>
                          </m:ctrlPr>
                        </m:accPr>
                        <m:e>
                          <m:r>
                            <a:rPr lang="en-IE" sz="1800" b="0" i="1" dirty="0" smtClean="0">
                              <a:latin typeface="Cambria Math" panose="02040503050406030204" pitchFamily="18" charset="0"/>
                            </a:rPr>
                            <m:t>𝑦</m:t>
                          </m:r>
                        </m:e>
                      </m:acc>
                    </m:oMath>
                  </m:oMathPara>
                </a14:m>
                <a:endParaRPr lang="fr-FR" sz="1800" b="0" dirty="0">
                  <a:solidFill>
                    <a:srgbClr val="537992"/>
                  </a:solidFill>
                </a:endParaRPr>
              </a:p>
              <a:p>
                <a:pPr>
                  <a:buNone/>
                </a:pPr>
                <a:endParaRPr lang="fr-FR" sz="1800" b="0" dirty="0">
                  <a:solidFill>
                    <a:srgbClr val="537992"/>
                  </a:solidFill>
                </a:endParaRPr>
              </a:p>
              <a:p>
                <a:pPr>
                  <a:buNone/>
                </a:pPr>
                <a:r>
                  <a:rPr lang="en-IE" sz="1800" b="0" dirty="0">
                    <a:solidFill>
                      <a:srgbClr val="537992"/>
                    </a:solidFill>
                  </a:rPr>
                  <a:t>Applied to greenhouse gases, this last formula provides the </a:t>
                </a:r>
                <a:r>
                  <a:rPr lang="en-IE" sz="1800" dirty="0">
                    <a:solidFill>
                      <a:srgbClr val="537992"/>
                    </a:solidFill>
                  </a:rPr>
                  <a:t>carbon footprint</a:t>
                </a:r>
                <a:endParaRPr lang="fr-FR" sz="1800" dirty="0">
                  <a:solidFill>
                    <a:srgbClr val="537992"/>
                  </a:solidFill>
                </a:endParaRPr>
              </a:p>
            </p:txBody>
          </p:sp>
        </mc:Choice>
        <mc:Fallback xmlns="">
          <p:sp>
            <p:nvSpPr>
              <p:cNvPr id="4" name="Content Placeholder 3">
                <a:extLst>
                  <a:ext uri="{FF2B5EF4-FFF2-40B4-BE49-F238E27FC236}">
                    <a16:creationId xmlns:a16="http://schemas.microsoft.com/office/drawing/2014/main" id="{5F01EACB-6D21-4161-BB87-409F40638B68}"/>
                  </a:ext>
                </a:extLst>
              </p:cNvPr>
              <p:cNvSpPr>
                <a:spLocks noGrp="1" noRot="1" noChangeAspect="1" noMove="1" noResize="1" noEditPoints="1" noAdjustHandles="1" noChangeArrowheads="1" noChangeShapeType="1" noTextEdit="1"/>
              </p:cNvSpPr>
              <p:nvPr>
                <p:ph sz="quarter" idx="17"/>
              </p:nvPr>
            </p:nvSpPr>
            <p:spPr>
              <a:xfrm>
                <a:off x="7989686" y="1786977"/>
                <a:ext cx="3722312" cy="4032333"/>
              </a:xfrm>
              <a:blipFill>
                <a:blip r:embed="rId2"/>
                <a:stretch>
                  <a:fillRect l="-3934" t="-1208" r="-3770"/>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BB293DF1-1C23-4FBF-AECC-F7DE323E0D45}"/>
              </a:ext>
            </a:extLst>
          </p:cNvPr>
          <p:cNvSpPr>
            <a:spLocks noGrp="1"/>
          </p:cNvSpPr>
          <p:nvPr>
            <p:ph type="body" idx="28"/>
          </p:nvPr>
        </p:nvSpPr>
        <p:spPr/>
        <p:txBody>
          <a:bodyPr/>
          <a:lstStyle/>
          <a:p>
            <a:r>
              <a:rPr lang="en-IE" dirty="0"/>
              <a:t>A "simple" extra matrix</a:t>
            </a:r>
          </a:p>
        </p:txBody>
      </p:sp>
      <p:graphicFrame>
        <p:nvGraphicFramePr>
          <p:cNvPr id="10" name="!!A">
            <a:extLst>
              <a:ext uri="{FF2B5EF4-FFF2-40B4-BE49-F238E27FC236}">
                <a16:creationId xmlns:a16="http://schemas.microsoft.com/office/drawing/2014/main" id="{9FCD3A75-E3DE-4083-9140-B202F5632664}"/>
              </a:ext>
            </a:extLst>
          </p:cNvPr>
          <p:cNvGraphicFramePr>
            <a:graphicFrameLocks noGrp="1"/>
          </p:cNvGraphicFramePr>
          <p:nvPr>
            <p:extLst>
              <p:ext uri="{D42A27DB-BD31-4B8C-83A1-F6EECF244321}">
                <p14:modId xmlns:p14="http://schemas.microsoft.com/office/powerpoint/2010/main" val="2479701954"/>
              </p:ext>
            </p:extLst>
          </p:nvPr>
        </p:nvGraphicFramePr>
        <p:xfrm>
          <a:off x="638705" y="1890981"/>
          <a:ext cx="1728000" cy="103981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1" name="!!y">
            <a:extLst>
              <a:ext uri="{FF2B5EF4-FFF2-40B4-BE49-F238E27FC236}">
                <a16:creationId xmlns:a16="http://schemas.microsoft.com/office/drawing/2014/main" id="{2A9F9ABA-3820-4AD3-A235-AD1B9D821032}"/>
              </a:ext>
            </a:extLst>
          </p:cNvPr>
          <p:cNvGraphicFramePr>
            <a:graphicFrameLocks noGrp="1"/>
          </p:cNvGraphicFramePr>
          <p:nvPr>
            <p:extLst>
              <p:ext uri="{D42A27DB-BD31-4B8C-83A1-F6EECF244321}">
                <p14:modId xmlns:p14="http://schemas.microsoft.com/office/powerpoint/2010/main" val="285306139"/>
              </p:ext>
            </p:extLst>
          </p:nvPr>
        </p:nvGraphicFramePr>
        <p:xfrm>
          <a:off x="2823105" y="1890981"/>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2" name="!!x">
            <a:extLst>
              <a:ext uri="{FF2B5EF4-FFF2-40B4-BE49-F238E27FC236}">
                <a16:creationId xmlns:a16="http://schemas.microsoft.com/office/drawing/2014/main" id="{9C6B4619-4DC5-479C-AD87-C8C3BA3E704B}"/>
              </a:ext>
            </a:extLst>
          </p:cNvPr>
          <p:cNvGraphicFramePr>
            <a:graphicFrameLocks noGrp="1"/>
          </p:cNvGraphicFramePr>
          <p:nvPr>
            <p:extLst>
              <p:ext uri="{D42A27DB-BD31-4B8C-83A1-F6EECF244321}">
                <p14:modId xmlns:p14="http://schemas.microsoft.com/office/powerpoint/2010/main" val="2442670472"/>
              </p:ext>
            </p:extLst>
          </p:nvPr>
        </p:nvGraphicFramePr>
        <p:xfrm>
          <a:off x="5275080" y="1893493"/>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3" name="!!VA">
            <a:extLst>
              <a:ext uri="{FF2B5EF4-FFF2-40B4-BE49-F238E27FC236}">
                <a16:creationId xmlns:a16="http://schemas.microsoft.com/office/drawing/2014/main" id="{F140F1F5-6864-4D55-BDFC-4C8A6CC02444}"/>
              </a:ext>
            </a:extLst>
          </p:cNvPr>
          <p:cNvGraphicFramePr>
            <a:graphicFrameLocks noGrp="1"/>
          </p:cNvGraphicFramePr>
          <p:nvPr>
            <p:extLst>
              <p:ext uri="{D42A27DB-BD31-4B8C-83A1-F6EECF244321}">
                <p14:modId xmlns:p14="http://schemas.microsoft.com/office/powerpoint/2010/main" val="353103825"/>
              </p:ext>
            </p:extLst>
          </p:nvPr>
        </p:nvGraphicFramePr>
        <p:xfrm>
          <a:off x="638704" y="3118575"/>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4" name="!!S">
            <a:extLst>
              <a:ext uri="{FF2B5EF4-FFF2-40B4-BE49-F238E27FC236}">
                <a16:creationId xmlns:a16="http://schemas.microsoft.com/office/drawing/2014/main" id="{E8CBD9FB-7AAD-4D37-B12A-716026BD3735}"/>
              </a:ext>
            </a:extLst>
          </p:cNvPr>
          <p:cNvGraphicFramePr>
            <a:graphicFrameLocks noGrp="1"/>
          </p:cNvGraphicFramePr>
          <p:nvPr>
            <p:extLst>
              <p:ext uri="{D42A27DB-BD31-4B8C-83A1-F6EECF244321}">
                <p14:modId xmlns:p14="http://schemas.microsoft.com/office/powerpoint/2010/main" val="56194048"/>
              </p:ext>
            </p:extLst>
          </p:nvPr>
        </p:nvGraphicFramePr>
        <p:xfrm>
          <a:off x="638704" y="3829909"/>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5" name="Rectangle 14">
            <a:extLst>
              <a:ext uri="{FF2B5EF4-FFF2-40B4-BE49-F238E27FC236}">
                <a16:creationId xmlns:a16="http://schemas.microsoft.com/office/drawing/2014/main" id="{54F008D4-9F35-4DF3-A2E3-9ADA24BC918D}"/>
              </a:ext>
            </a:extLst>
          </p:cNvPr>
          <p:cNvSpPr/>
          <p:nvPr/>
        </p:nvSpPr>
        <p:spPr>
          <a:xfrm>
            <a:off x="247373" y="380314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spTree>
    <p:extLst>
      <p:ext uri="{BB962C8B-B14F-4D97-AF65-F5344CB8AC3E}">
        <p14:creationId xmlns:p14="http://schemas.microsoft.com/office/powerpoint/2010/main" val="210489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2C55-F610-2CEA-F8F3-A2BD07145C91}"/>
              </a:ext>
            </a:extLst>
          </p:cNvPr>
          <p:cNvSpPr>
            <a:spLocks noGrp="1"/>
          </p:cNvSpPr>
          <p:nvPr>
            <p:ph type="title"/>
          </p:nvPr>
        </p:nvSpPr>
        <p:spPr/>
        <p:txBody>
          <a:bodyPr/>
          <a:lstStyle/>
          <a:p>
            <a:r>
              <a:rPr lang="en-IE"/>
              <a:t>Environmental extensions</a:t>
            </a:r>
            <a:endParaRPr lang="en-IE" dirty="0"/>
          </a:p>
        </p:txBody>
      </p:sp>
      <p:sp>
        <p:nvSpPr>
          <p:cNvPr id="3" name="Content Placeholder 2">
            <a:extLst>
              <a:ext uri="{FF2B5EF4-FFF2-40B4-BE49-F238E27FC236}">
                <a16:creationId xmlns:a16="http://schemas.microsoft.com/office/drawing/2014/main" id="{C117AC72-4BD5-8246-5A8E-5E83982E4B4A}"/>
              </a:ext>
            </a:extLst>
          </p:cNvPr>
          <p:cNvSpPr>
            <a:spLocks noGrp="1"/>
          </p:cNvSpPr>
          <p:nvPr>
            <p:ph sz="quarter" idx="15"/>
          </p:nvPr>
        </p:nvSpPr>
        <p:spPr>
          <a:xfrm>
            <a:off x="480002" y="1881188"/>
            <a:ext cx="3975884" cy="4032333"/>
          </a:xfrm>
        </p:spPr>
        <p:txBody>
          <a:bodyPr/>
          <a:lstStyle/>
          <a:p>
            <a:pPr lvl="1"/>
            <a:r>
              <a:rPr lang="en-IE" dirty="0"/>
              <a:t>Air emissions, namely 7 greenhouse gases and 7 other pollutants, are an integral part of countries' national accounts.</a:t>
            </a:r>
          </a:p>
          <a:p>
            <a:pPr lvl="1"/>
            <a:r>
              <a:rPr lang="en-IE" dirty="0"/>
              <a:t>
These environmental accounts are an essential building block in carbon footprint calculations.</a:t>
            </a:r>
          </a:p>
          <a:p>
            <a:pPr lvl="1"/>
            <a:r>
              <a:rPr lang="en-IE" dirty="0"/>
              <a:t>
EXIOBASE uses other sources to complete this list, with 27 pollutants in total.</a:t>
            </a:r>
          </a:p>
        </p:txBody>
      </p:sp>
      <p:sp>
        <p:nvSpPr>
          <p:cNvPr id="4" name="Content Placeholder 3">
            <a:extLst>
              <a:ext uri="{FF2B5EF4-FFF2-40B4-BE49-F238E27FC236}">
                <a16:creationId xmlns:a16="http://schemas.microsoft.com/office/drawing/2014/main" id="{9A49CF31-DCCC-7189-F6A2-5F6D9FF77842}"/>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DC04BF8E-0418-AF4D-174B-A0418D9F2E47}"/>
              </a:ext>
            </a:extLst>
          </p:cNvPr>
          <p:cNvSpPr>
            <a:spLocks noGrp="1"/>
          </p:cNvSpPr>
          <p:nvPr>
            <p:ph type="body" idx="28"/>
          </p:nvPr>
        </p:nvSpPr>
        <p:spPr/>
        <p:txBody>
          <a:bodyPr/>
          <a:lstStyle/>
          <a:p>
            <a:r>
              <a:rPr lang="en-IE" dirty="0"/>
              <a:t>A "simple" extra matrix</a:t>
            </a:r>
          </a:p>
        </p:txBody>
      </p:sp>
      <p:pic>
        <p:nvPicPr>
          <p:cNvPr id="7" name="Picture 6">
            <a:extLst>
              <a:ext uri="{FF2B5EF4-FFF2-40B4-BE49-F238E27FC236}">
                <a16:creationId xmlns:a16="http://schemas.microsoft.com/office/drawing/2014/main" id="{5DF7004D-6E35-39E9-8FF4-A9B966267D5F}"/>
              </a:ext>
            </a:extLst>
          </p:cNvPr>
          <p:cNvPicPr>
            <a:picLocks noChangeAspect="1"/>
          </p:cNvPicPr>
          <p:nvPr/>
        </p:nvPicPr>
        <p:blipFill>
          <a:blip r:embed="rId2"/>
          <a:stretch>
            <a:fillRect/>
          </a:stretch>
        </p:blipFill>
        <p:spPr>
          <a:xfrm>
            <a:off x="5657849" y="1221319"/>
            <a:ext cx="5819775" cy="265227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465E13-80BE-210D-1E69-65AFB60D2EC0}"/>
              </a:ext>
            </a:extLst>
          </p:cNvPr>
          <p:cNvSpPr txBox="1"/>
          <p:nvPr/>
        </p:nvSpPr>
        <p:spPr>
          <a:xfrm>
            <a:off x="6476997" y="713646"/>
            <a:ext cx="4791077" cy="461665"/>
          </a:xfrm>
          <a:prstGeom prst="rect">
            <a:avLst/>
          </a:prstGeom>
          <a:noFill/>
        </p:spPr>
        <p:txBody>
          <a:bodyPr wrap="square">
            <a:spAutoFit/>
          </a:bodyPr>
          <a:lstStyle/>
          <a:p>
            <a:r>
              <a:rPr lang="en-IE" sz="1200" dirty="0">
                <a:hlinkClick r:id="rId3"/>
              </a:rPr>
              <a:t>https://ec.europa.eu/eurostat/statistics-explained/index.php?title=Glossary:Air_emissions_accounts_(AEA)</a:t>
            </a:r>
            <a:r>
              <a:rPr lang="en-IE" sz="1200" dirty="0"/>
              <a:t> </a:t>
            </a:r>
          </a:p>
        </p:txBody>
      </p:sp>
      <p:grpSp>
        <p:nvGrpSpPr>
          <p:cNvPr id="16" name="Group 15">
            <a:extLst>
              <a:ext uri="{FF2B5EF4-FFF2-40B4-BE49-F238E27FC236}">
                <a16:creationId xmlns:a16="http://schemas.microsoft.com/office/drawing/2014/main" id="{C495B1BE-0CB3-3666-E6F6-D12B3B2DC4E3}"/>
              </a:ext>
            </a:extLst>
          </p:cNvPr>
          <p:cNvGrpSpPr/>
          <p:nvPr/>
        </p:nvGrpSpPr>
        <p:grpSpPr>
          <a:xfrm>
            <a:off x="5932197" y="4681961"/>
            <a:ext cx="5805259" cy="2031468"/>
            <a:chOff x="5932197" y="4681961"/>
            <a:chExt cx="5805259" cy="2031468"/>
          </a:xfrm>
        </p:grpSpPr>
        <p:pic>
          <p:nvPicPr>
            <p:cNvPr id="11" name="Picture 10">
              <a:extLst>
                <a:ext uri="{FF2B5EF4-FFF2-40B4-BE49-F238E27FC236}">
                  <a16:creationId xmlns:a16="http://schemas.microsoft.com/office/drawing/2014/main" id="{2889D3D3-C04E-34F1-4C3E-6AF8F641013F}"/>
                </a:ext>
              </a:extLst>
            </p:cNvPr>
            <p:cNvPicPr>
              <a:picLocks noChangeAspect="1"/>
            </p:cNvPicPr>
            <p:nvPr/>
          </p:nvPicPr>
          <p:blipFill>
            <a:blip r:embed="rId4"/>
            <a:stretch>
              <a:fillRect/>
            </a:stretch>
          </p:blipFill>
          <p:spPr>
            <a:xfrm>
              <a:off x="5932197" y="4681961"/>
              <a:ext cx="5271077" cy="123156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CF556AF9-0F83-11AE-CCA6-4AAB13F1BFA2}"/>
                </a:ext>
              </a:extLst>
            </p:cNvPr>
            <p:cNvSpPr txBox="1"/>
            <p:nvPr/>
          </p:nvSpPr>
          <p:spPr>
            <a:xfrm>
              <a:off x="6007614" y="6136348"/>
              <a:ext cx="5729842" cy="577081"/>
            </a:xfrm>
            <a:prstGeom prst="rect">
              <a:avLst/>
            </a:prstGeom>
            <a:solidFill>
              <a:schemeClr val="bg1"/>
            </a:solidFill>
          </p:spPr>
          <p:txBody>
            <a:bodyPr wrap="square">
              <a:spAutoFit/>
            </a:bodyPr>
            <a:lstStyle/>
            <a:p>
              <a:r>
                <a:rPr lang="en-IE" sz="1050" dirty="0"/>
                <a:t>Stadler, K., Wood, R., </a:t>
              </a:r>
              <a:r>
                <a:rPr lang="en-IE" sz="1050" dirty="0" err="1"/>
                <a:t>Bulavskaya</a:t>
              </a:r>
              <a:r>
                <a:rPr lang="en-IE" sz="1050" dirty="0"/>
                <a:t>, T., </a:t>
              </a:r>
              <a:r>
                <a:rPr lang="en-IE" sz="1050" dirty="0" err="1"/>
                <a:t>Södersten</a:t>
              </a:r>
              <a:r>
                <a:rPr lang="en-IE" sz="1050" dirty="0"/>
                <a:t>, C. J., Simas, M., Schmidt, S., ... &amp; </a:t>
              </a:r>
              <a:r>
                <a:rPr lang="en-IE" sz="1050" dirty="0" err="1"/>
                <a:t>Tukker</a:t>
              </a:r>
              <a:r>
                <a:rPr lang="en-IE" sz="1050" dirty="0"/>
                <a:t>, A. (2018). EXIOBASE 3: Developing a time series of detailed environmentally extended multi‐regional input‐output tables. </a:t>
              </a:r>
              <a:r>
                <a:rPr lang="en-IE" sz="1050" i="1" dirty="0"/>
                <a:t>Journal of Industrial Ecology</a:t>
              </a:r>
              <a:r>
                <a:rPr lang="en-IE" sz="1050" dirty="0"/>
                <a:t>, </a:t>
              </a:r>
              <a:r>
                <a:rPr lang="en-IE" sz="1050" i="1" dirty="0"/>
                <a:t>22</a:t>
              </a:r>
              <a:r>
                <a:rPr lang="en-IE" sz="1050" dirty="0"/>
                <a:t>(3), 502-515.</a:t>
              </a:r>
            </a:p>
          </p:txBody>
        </p:sp>
      </p:grpSp>
    </p:spTree>
    <p:extLst>
      <p:ext uri="{BB962C8B-B14F-4D97-AF65-F5344CB8AC3E}">
        <p14:creationId xmlns:p14="http://schemas.microsoft.com/office/powerpoint/2010/main" val="21487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a:t>Exercise 2</a:t>
            </a:r>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a:xfrm>
            <a:off x="478366" y="1881188"/>
            <a:ext cx="3341159" cy="4032333"/>
          </a:xfrm>
        </p:spPr>
        <p:txBody>
          <a:bodyPr/>
          <a:lstStyle/>
          <a:p>
            <a:pPr lvl="1"/>
            <a:r>
              <a:rPr lang="en-IE" dirty="0"/>
              <a:t>Compile</a:t>
            </a:r>
          </a:p>
          <a:p>
            <a:pPr lvl="1"/>
            <a:r>
              <a:rPr lang="en-IE" dirty="0"/>
              <a:t>- Germany's total emissions by sector in 2009</a:t>
            </a:r>
          </a:p>
          <a:p>
            <a:pPr lvl="1"/>
            <a:r>
              <a:rPr lang="en-IE" dirty="0"/>
              <a:t>- Direct emission factors per €</a:t>
            </a:r>
          </a:p>
          <a:p>
            <a:pPr lvl="1"/>
            <a:r>
              <a:rPr lang="en-IE" dirty="0"/>
              <a:t>- Direct and indirect (life cycle) emission factors per €</a:t>
            </a:r>
          </a:p>
          <a:p>
            <a:pPr lvl="1"/>
            <a:r>
              <a:rPr lang="en-IE" dirty="0"/>
              <a:t>- </a:t>
            </a:r>
            <a:r>
              <a:rPr lang="en-IE" b="1" dirty="0"/>
              <a:t>The carbon footprint of the final demand</a:t>
            </a:r>
          </a:p>
          <a:p>
            <a:pPr lvl="1"/>
            <a:endParaRPr lang="en-IE" dirty="0"/>
          </a:p>
          <a:p>
            <a:pPr lvl="1"/>
            <a:r>
              <a:rPr lang="en-IE" dirty="0"/>
              <a:t>Interpret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a:t>Germany 2009</a:t>
            </a:r>
          </a:p>
        </p:txBody>
      </p:sp>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2"/>
          <a:stretch>
            <a:fillRect/>
          </a:stretch>
        </p:blipFill>
        <p:spPr>
          <a:xfrm rot="476198">
            <a:off x="3149143" y="214662"/>
            <a:ext cx="1114855" cy="143476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185839D-41E5-3E7D-9FE9-34A610BDB787}"/>
              </a:ext>
            </a:extLst>
          </p:cNvPr>
          <p:cNvPicPr>
            <a:picLocks noChangeAspect="1"/>
          </p:cNvPicPr>
          <p:nvPr/>
        </p:nvPicPr>
        <p:blipFill>
          <a:blip r:embed="rId3"/>
          <a:stretch>
            <a:fillRect/>
          </a:stretch>
        </p:blipFill>
        <p:spPr>
          <a:xfrm>
            <a:off x="4396556" y="0"/>
            <a:ext cx="7911630" cy="6858000"/>
          </a:xfrm>
          <a:prstGeom prst="rect">
            <a:avLst/>
          </a:prstGeom>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
        <p:nvSpPr>
          <p:cNvPr id="10" name="Rectangle 9">
            <a:extLst>
              <a:ext uri="{FF2B5EF4-FFF2-40B4-BE49-F238E27FC236}">
                <a16:creationId xmlns:a16="http://schemas.microsoft.com/office/drawing/2014/main" id="{461DA556-2832-06BC-C64F-A03F9F51AD67}"/>
              </a:ext>
            </a:extLst>
          </p:cNvPr>
          <p:cNvSpPr/>
          <p:nvPr/>
        </p:nvSpPr>
        <p:spPr>
          <a:xfrm>
            <a:off x="6419088" y="2468880"/>
            <a:ext cx="2688336" cy="42976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2" name="Rectangle 11">
            <a:extLst>
              <a:ext uri="{FF2B5EF4-FFF2-40B4-BE49-F238E27FC236}">
                <a16:creationId xmlns:a16="http://schemas.microsoft.com/office/drawing/2014/main" id="{B77C6EAE-CBE4-87FF-E62A-4646B1358066}"/>
              </a:ext>
            </a:extLst>
          </p:cNvPr>
          <p:cNvSpPr/>
          <p:nvPr/>
        </p:nvSpPr>
        <p:spPr>
          <a:xfrm>
            <a:off x="6419088" y="3134046"/>
            <a:ext cx="2688336" cy="90760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3" name="Rectangle 12">
            <a:extLst>
              <a:ext uri="{FF2B5EF4-FFF2-40B4-BE49-F238E27FC236}">
                <a16:creationId xmlns:a16="http://schemas.microsoft.com/office/drawing/2014/main" id="{DF05B95F-6E3A-24A5-F150-5A80F0C0A46D}"/>
              </a:ext>
            </a:extLst>
          </p:cNvPr>
          <p:cNvSpPr/>
          <p:nvPr/>
        </p:nvSpPr>
        <p:spPr>
          <a:xfrm>
            <a:off x="6419088" y="4268920"/>
            <a:ext cx="2688336" cy="45852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4" name="Rectangle 13">
            <a:extLst>
              <a:ext uri="{FF2B5EF4-FFF2-40B4-BE49-F238E27FC236}">
                <a16:creationId xmlns:a16="http://schemas.microsoft.com/office/drawing/2014/main" id="{E899DF87-F9CF-7F80-8083-AA29B383361A}"/>
              </a:ext>
            </a:extLst>
          </p:cNvPr>
          <p:cNvSpPr/>
          <p:nvPr/>
        </p:nvSpPr>
        <p:spPr>
          <a:xfrm>
            <a:off x="6419088" y="4931537"/>
            <a:ext cx="2688336" cy="92945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5" name="Rectangle 14">
            <a:extLst>
              <a:ext uri="{FF2B5EF4-FFF2-40B4-BE49-F238E27FC236}">
                <a16:creationId xmlns:a16="http://schemas.microsoft.com/office/drawing/2014/main" id="{35224A74-023B-F271-D5ED-8FAC9C81DDED}"/>
              </a:ext>
            </a:extLst>
          </p:cNvPr>
          <p:cNvSpPr/>
          <p:nvPr/>
        </p:nvSpPr>
        <p:spPr>
          <a:xfrm>
            <a:off x="6419088" y="6065082"/>
            <a:ext cx="2688336" cy="48171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Tree>
    <p:extLst>
      <p:ext uri="{BB962C8B-B14F-4D97-AF65-F5344CB8AC3E}">
        <p14:creationId xmlns:p14="http://schemas.microsoft.com/office/powerpoint/2010/main" val="134098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03|Multiregional tables</a:t>
            </a:r>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7954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F491B7-7786-C365-AEA6-2E17EC446A7A}"/>
              </a:ext>
            </a:extLst>
          </p:cNvPr>
          <p:cNvSpPr>
            <a:spLocks noGrp="1"/>
          </p:cNvSpPr>
          <p:nvPr>
            <p:ph type="body" sz="half" idx="2"/>
          </p:nvPr>
        </p:nvSpPr>
        <p:spPr>
          <a:xfrm>
            <a:off x="1441263" y="1836783"/>
            <a:ext cx="10045887" cy="1008063"/>
          </a:xfrm>
        </p:spPr>
        <p:txBody>
          <a:bodyPr/>
          <a:lstStyle/>
          <a:p>
            <a:pPr>
              <a:tabLst>
                <a:tab pos="10048875" algn="r"/>
              </a:tabLst>
            </a:pPr>
            <a:r>
              <a:rPr lang="en-IE"/>
              <a:t>Input-output analysis</a:t>
            </a:r>
            <a:endParaRPr lang="en-IE" dirty="0"/>
          </a:p>
        </p:txBody>
      </p:sp>
      <p:sp>
        <p:nvSpPr>
          <p:cNvPr id="6" name="Text Placeholder 5">
            <a:extLst>
              <a:ext uri="{FF2B5EF4-FFF2-40B4-BE49-F238E27FC236}">
                <a16:creationId xmlns:a16="http://schemas.microsoft.com/office/drawing/2014/main" id="{27609E0B-DC87-3EA7-33A9-D8DA5643B501}"/>
              </a:ext>
            </a:extLst>
          </p:cNvPr>
          <p:cNvSpPr>
            <a:spLocks noGrp="1"/>
          </p:cNvSpPr>
          <p:nvPr>
            <p:ph type="body" sz="quarter" idx="11"/>
          </p:nvPr>
        </p:nvSpPr>
        <p:spPr>
          <a:xfrm>
            <a:off x="481263" y="1836783"/>
            <a:ext cx="960000" cy="1008063"/>
          </a:xfrm>
        </p:spPr>
        <p:txBody>
          <a:bodyPr/>
          <a:lstStyle/>
          <a:p>
            <a:r>
              <a:rPr lang="en-IE" dirty="0"/>
              <a:t>01</a:t>
            </a:r>
          </a:p>
        </p:txBody>
      </p:sp>
      <p:sp>
        <p:nvSpPr>
          <p:cNvPr id="7" name="Text Placeholder 6">
            <a:extLst>
              <a:ext uri="{FF2B5EF4-FFF2-40B4-BE49-F238E27FC236}">
                <a16:creationId xmlns:a16="http://schemas.microsoft.com/office/drawing/2014/main" id="{54C48D26-3C4F-B4B5-99C5-893C34355CA7}"/>
              </a:ext>
            </a:extLst>
          </p:cNvPr>
          <p:cNvSpPr>
            <a:spLocks noGrp="1"/>
          </p:cNvSpPr>
          <p:nvPr>
            <p:ph type="body" idx="28"/>
          </p:nvPr>
        </p:nvSpPr>
        <p:spPr/>
        <p:txBody>
          <a:bodyPr/>
          <a:lstStyle/>
          <a:p>
            <a:endParaRPr lang="en-IE" dirty="0"/>
          </a:p>
        </p:txBody>
      </p:sp>
      <p:sp>
        <p:nvSpPr>
          <p:cNvPr id="8" name="Text Placeholder 7">
            <a:extLst>
              <a:ext uri="{FF2B5EF4-FFF2-40B4-BE49-F238E27FC236}">
                <a16:creationId xmlns:a16="http://schemas.microsoft.com/office/drawing/2014/main" id="{593FDD64-406A-CF26-92C9-D39E5A6CE173}"/>
              </a:ext>
            </a:extLst>
          </p:cNvPr>
          <p:cNvSpPr>
            <a:spLocks noGrp="1"/>
          </p:cNvSpPr>
          <p:nvPr>
            <p:ph type="body" sz="half" idx="29"/>
          </p:nvPr>
        </p:nvSpPr>
        <p:spPr>
          <a:xfrm>
            <a:off x="1441263" y="2976241"/>
            <a:ext cx="10045887" cy="1009385"/>
          </a:xfrm>
        </p:spPr>
        <p:txBody>
          <a:bodyPr/>
          <a:lstStyle/>
          <a:p>
            <a:pPr>
              <a:tabLst>
                <a:tab pos="10048875" algn="r"/>
              </a:tabLst>
            </a:pPr>
            <a:r>
              <a:rPr lang="en-IE"/>
              <a:t>Environmental extensions</a:t>
            </a:r>
            <a:endParaRPr lang="en-IE" dirty="0"/>
          </a:p>
        </p:txBody>
      </p:sp>
      <p:sp>
        <p:nvSpPr>
          <p:cNvPr id="9" name="Text Placeholder 8">
            <a:extLst>
              <a:ext uri="{FF2B5EF4-FFF2-40B4-BE49-F238E27FC236}">
                <a16:creationId xmlns:a16="http://schemas.microsoft.com/office/drawing/2014/main" id="{9CD1EDEE-B91A-7385-3C3D-2E25F9B9EABE}"/>
              </a:ext>
            </a:extLst>
          </p:cNvPr>
          <p:cNvSpPr>
            <a:spLocks noGrp="1"/>
          </p:cNvSpPr>
          <p:nvPr>
            <p:ph type="body" sz="quarter" idx="30"/>
          </p:nvPr>
        </p:nvSpPr>
        <p:spPr>
          <a:xfrm>
            <a:off x="481263" y="2976241"/>
            <a:ext cx="960000" cy="1009385"/>
          </a:xfrm>
        </p:spPr>
        <p:txBody>
          <a:bodyPr/>
          <a:lstStyle/>
          <a:p>
            <a:r>
              <a:rPr lang="en-IE" dirty="0"/>
              <a:t>02</a:t>
            </a:r>
          </a:p>
        </p:txBody>
      </p:sp>
      <p:sp>
        <p:nvSpPr>
          <p:cNvPr id="10" name="Text Placeholder 9">
            <a:extLst>
              <a:ext uri="{FF2B5EF4-FFF2-40B4-BE49-F238E27FC236}">
                <a16:creationId xmlns:a16="http://schemas.microsoft.com/office/drawing/2014/main" id="{637D1108-D131-86E6-A1F0-75212EBE1FE1}"/>
              </a:ext>
            </a:extLst>
          </p:cNvPr>
          <p:cNvSpPr>
            <a:spLocks noGrp="1"/>
          </p:cNvSpPr>
          <p:nvPr>
            <p:ph type="body" sz="half" idx="31"/>
          </p:nvPr>
        </p:nvSpPr>
        <p:spPr>
          <a:xfrm>
            <a:off x="1441263" y="4117021"/>
            <a:ext cx="10045887" cy="1008063"/>
          </a:xfrm>
        </p:spPr>
        <p:txBody>
          <a:bodyPr/>
          <a:lstStyle/>
          <a:p>
            <a:pPr>
              <a:tabLst>
                <a:tab pos="10048875" algn="r"/>
              </a:tabLst>
            </a:pPr>
            <a:r>
              <a:rPr lang="en-IE"/>
              <a:t>Multi-regional tables (and EXIOBASE)</a:t>
            </a:r>
            <a:endParaRPr lang="en-IE" dirty="0"/>
          </a:p>
        </p:txBody>
      </p:sp>
      <p:sp>
        <p:nvSpPr>
          <p:cNvPr id="11" name="Text Placeholder 10">
            <a:extLst>
              <a:ext uri="{FF2B5EF4-FFF2-40B4-BE49-F238E27FC236}">
                <a16:creationId xmlns:a16="http://schemas.microsoft.com/office/drawing/2014/main" id="{5C6DEF87-45A0-BFB7-609E-0174ADC8662F}"/>
              </a:ext>
            </a:extLst>
          </p:cNvPr>
          <p:cNvSpPr>
            <a:spLocks noGrp="1"/>
          </p:cNvSpPr>
          <p:nvPr>
            <p:ph type="body" sz="quarter" idx="32"/>
          </p:nvPr>
        </p:nvSpPr>
        <p:spPr>
          <a:xfrm>
            <a:off x="481263" y="4117021"/>
            <a:ext cx="960000" cy="1008063"/>
          </a:xfrm>
        </p:spPr>
        <p:txBody>
          <a:bodyPr/>
          <a:lstStyle/>
          <a:p>
            <a:r>
              <a:rPr lang="en-IE" dirty="0"/>
              <a:t>03</a:t>
            </a:r>
          </a:p>
        </p:txBody>
      </p:sp>
      <p:sp>
        <p:nvSpPr>
          <p:cNvPr id="12" name="Text Placeholder 11">
            <a:extLst>
              <a:ext uri="{FF2B5EF4-FFF2-40B4-BE49-F238E27FC236}">
                <a16:creationId xmlns:a16="http://schemas.microsoft.com/office/drawing/2014/main" id="{4C40A7F0-77A1-312A-6EBD-9F8628923A6C}"/>
              </a:ext>
            </a:extLst>
          </p:cNvPr>
          <p:cNvSpPr>
            <a:spLocks noGrp="1"/>
          </p:cNvSpPr>
          <p:nvPr>
            <p:ph type="body" sz="half" idx="39"/>
          </p:nvPr>
        </p:nvSpPr>
        <p:spPr>
          <a:xfrm>
            <a:off x="1441263" y="5256479"/>
            <a:ext cx="10045887" cy="1009385"/>
          </a:xfrm>
        </p:spPr>
        <p:txBody>
          <a:bodyPr/>
          <a:lstStyle/>
          <a:p>
            <a:pPr>
              <a:tabLst>
                <a:tab pos="10048875" algn="r"/>
              </a:tabLst>
            </a:pPr>
            <a:r>
              <a:rPr lang="en-IE"/>
              <a:t>Examples of applications</a:t>
            </a:r>
            <a:endParaRPr lang="en-IE" dirty="0"/>
          </a:p>
        </p:txBody>
      </p:sp>
      <p:sp>
        <p:nvSpPr>
          <p:cNvPr id="13" name="Text Placeholder 12">
            <a:extLst>
              <a:ext uri="{FF2B5EF4-FFF2-40B4-BE49-F238E27FC236}">
                <a16:creationId xmlns:a16="http://schemas.microsoft.com/office/drawing/2014/main" id="{D5A25413-CB12-DE29-05DB-42D965886733}"/>
              </a:ext>
            </a:extLst>
          </p:cNvPr>
          <p:cNvSpPr>
            <a:spLocks noGrp="1"/>
          </p:cNvSpPr>
          <p:nvPr>
            <p:ph type="body" sz="quarter" idx="40"/>
          </p:nvPr>
        </p:nvSpPr>
        <p:spPr>
          <a:xfrm>
            <a:off x="481263" y="5256479"/>
            <a:ext cx="960000" cy="1009385"/>
          </a:xfrm>
        </p:spPr>
        <p:txBody>
          <a:bodyPr/>
          <a:lstStyle/>
          <a:p>
            <a:r>
              <a:rPr lang="en-IE" dirty="0"/>
              <a:t>04</a:t>
            </a:r>
          </a:p>
        </p:txBody>
      </p:sp>
      <p:sp>
        <p:nvSpPr>
          <p:cNvPr id="4" name="Title 3">
            <a:extLst>
              <a:ext uri="{FF2B5EF4-FFF2-40B4-BE49-F238E27FC236}">
                <a16:creationId xmlns:a16="http://schemas.microsoft.com/office/drawing/2014/main" id="{A0BC0313-03D1-4040-E294-3E7C62C17873}"/>
              </a:ext>
            </a:extLst>
          </p:cNvPr>
          <p:cNvSpPr>
            <a:spLocks noGrp="1"/>
          </p:cNvSpPr>
          <p:nvPr>
            <p:ph type="title"/>
          </p:nvPr>
        </p:nvSpPr>
        <p:spPr/>
        <p:txBody>
          <a:bodyPr/>
          <a:lstStyle/>
          <a:p>
            <a:r>
              <a:rPr lang="en-IE" dirty="0"/>
              <a:t>Agenda</a:t>
            </a:r>
          </a:p>
        </p:txBody>
      </p:sp>
    </p:spTree>
    <p:extLst>
      <p:ext uri="{BB962C8B-B14F-4D97-AF65-F5344CB8AC3E}">
        <p14:creationId xmlns:p14="http://schemas.microsoft.com/office/powerpoint/2010/main" val="1105542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53D5-7891-F280-B1BA-667F656A4B7A}"/>
              </a:ext>
            </a:extLst>
          </p:cNvPr>
          <p:cNvSpPr>
            <a:spLocks noGrp="1"/>
          </p:cNvSpPr>
          <p:nvPr>
            <p:ph type="title"/>
          </p:nvPr>
        </p:nvSpPr>
        <p:spPr/>
        <p:txBody>
          <a:bodyPr/>
          <a:lstStyle/>
          <a:p>
            <a:r>
              <a:rPr lang="en-IE" dirty="0"/>
              <a:t>The multiregional approach</a:t>
            </a:r>
          </a:p>
        </p:txBody>
      </p:sp>
      <p:sp>
        <p:nvSpPr>
          <p:cNvPr id="3" name="Content Placeholder 2">
            <a:extLst>
              <a:ext uri="{FF2B5EF4-FFF2-40B4-BE49-F238E27FC236}">
                <a16:creationId xmlns:a16="http://schemas.microsoft.com/office/drawing/2014/main" id="{277CF2C7-CBCA-49C1-6478-3E4BAF7375B7}"/>
              </a:ext>
            </a:extLst>
          </p:cNvPr>
          <p:cNvSpPr>
            <a:spLocks noGrp="1"/>
          </p:cNvSpPr>
          <p:nvPr>
            <p:ph sz="quarter" idx="15"/>
          </p:nvPr>
        </p:nvSpPr>
        <p:spPr>
          <a:xfrm>
            <a:off x="480003" y="1881188"/>
            <a:ext cx="6149398" cy="1889155"/>
          </a:xfrm>
        </p:spPr>
        <p:txBody>
          <a:bodyPr>
            <a:normAutofit/>
          </a:bodyPr>
          <a:lstStyle/>
          <a:p>
            <a:pPr lvl="1"/>
            <a:r>
              <a:rPr lang="fr-FR" dirty="0"/>
              <a:t>« </a:t>
            </a:r>
            <a:r>
              <a:rPr lang="en-IE" dirty="0"/>
              <a:t>The role of multiregional and multi-country analysis has grown in significance over the past two decades, with the use of multiregional SUT and IOT databases to inform worldwide policy research issues such as </a:t>
            </a:r>
            <a:r>
              <a:rPr lang="en-IE" b="1" dirty="0"/>
              <a:t>climate change</a:t>
            </a:r>
            <a:r>
              <a:rPr lang="en-IE" dirty="0"/>
              <a:t>, </a:t>
            </a:r>
            <a:r>
              <a:rPr lang="en-IE" b="1" dirty="0"/>
              <a:t>international trade</a:t>
            </a:r>
            <a:r>
              <a:rPr lang="en-IE" dirty="0"/>
              <a:t>, </a:t>
            </a:r>
            <a:r>
              <a:rPr lang="en-IE" b="1" dirty="0"/>
              <a:t>competitiveness</a:t>
            </a:r>
            <a:r>
              <a:rPr lang="en-IE" dirty="0"/>
              <a:t> and </a:t>
            </a:r>
            <a:r>
              <a:rPr lang="en-IE" b="1" dirty="0"/>
              <a:t>sustainable production and consumption poli</a:t>
            </a:r>
            <a:r>
              <a:rPr lang="en-IE" dirty="0"/>
              <a:t>cies.</a:t>
            </a:r>
            <a:r>
              <a:rPr lang="fr-FR" dirty="0"/>
              <a:t> »</a:t>
            </a:r>
            <a:endParaRPr lang="en-IE" dirty="0"/>
          </a:p>
        </p:txBody>
      </p:sp>
      <p:pic>
        <p:nvPicPr>
          <p:cNvPr id="9" name="Content Placeholder 8" descr="Commercial dock with container cargo ship container storage and crane unloading ship">
            <a:extLst>
              <a:ext uri="{FF2B5EF4-FFF2-40B4-BE49-F238E27FC236}">
                <a16:creationId xmlns:a16="http://schemas.microsoft.com/office/drawing/2014/main" id="{7485185D-8E75-C10A-AA61-4B04B0B7943B}"/>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114320" y="1881188"/>
            <a:ext cx="4599843" cy="2584465"/>
          </a:xfrm>
        </p:spPr>
      </p:pic>
      <p:sp>
        <p:nvSpPr>
          <p:cNvPr id="5" name="Text Placeholder 4">
            <a:extLst>
              <a:ext uri="{FF2B5EF4-FFF2-40B4-BE49-F238E27FC236}">
                <a16:creationId xmlns:a16="http://schemas.microsoft.com/office/drawing/2014/main" id="{C3206F19-EE94-D51F-2328-8378B8585EF2}"/>
              </a:ext>
            </a:extLst>
          </p:cNvPr>
          <p:cNvSpPr>
            <a:spLocks noGrp="1"/>
          </p:cNvSpPr>
          <p:nvPr>
            <p:ph type="body" idx="28"/>
          </p:nvPr>
        </p:nvSpPr>
        <p:spPr/>
        <p:txBody>
          <a:bodyPr/>
          <a:lstStyle/>
          <a:p>
            <a:r>
              <a:rPr lang="en-IE" dirty="0"/>
              <a:t>Motivation</a:t>
            </a:r>
          </a:p>
        </p:txBody>
      </p:sp>
      <p:pic>
        <p:nvPicPr>
          <p:cNvPr id="6" name="Picture 5">
            <a:extLst>
              <a:ext uri="{FF2B5EF4-FFF2-40B4-BE49-F238E27FC236}">
                <a16:creationId xmlns:a16="http://schemas.microsoft.com/office/drawing/2014/main" id="{AA7778F1-E43B-4EEC-488C-84B9DD59E0CE}"/>
              </a:ext>
            </a:extLst>
          </p:cNvPr>
          <p:cNvPicPr>
            <a:picLocks noChangeAspect="1"/>
          </p:cNvPicPr>
          <p:nvPr/>
        </p:nvPicPr>
        <p:blipFill>
          <a:blip r:embed="rId3"/>
          <a:stretch>
            <a:fillRect/>
          </a:stretch>
        </p:blipFill>
        <p:spPr>
          <a:xfrm rot="476198">
            <a:off x="1039386" y="4187764"/>
            <a:ext cx="1496627" cy="192609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F253DC1-3F79-BE7E-FFDF-50F9AD8F4FCF}"/>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Tree>
    <p:extLst>
      <p:ext uri="{BB962C8B-B14F-4D97-AF65-F5344CB8AC3E}">
        <p14:creationId xmlns:p14="http://schemas.microsoft.com/office/powerpoint/2010/main" val="86565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970F9AD0-A953-7E29-E3B1-463ABC58D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650" y="1881188"/>
            <a:ext cx="8896350" cy="8039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BC3415-91A2-373E-D758-AD13D8374495}"/>
              </a:ext>
            </a:extLst>
          </p:cNvPr>
          <p:cNvSpPr>
            <a:spLocks noGrp="1"/>
          </p:cNvSpPr>
          <p:nvPr>
            <p:ph type="title"/>
          </p:nvPr>
        </p:nvSpPr>
        <p:spPr/>
        <p:txBody>
          <a:bodyPr/>
          <a:lstStyle/>
          <a:p>
            <a:r>
              <a:rPr lang="en-IE" dirty="0"/>
              <a:t>The multiregional approach</a:t>
            </a:r>
          </a:p>
        </p:txBody>
      </p:sp>
      <p:sp>
        <p:nvSpPr>
          <p:cNvPr id="3" name="Content Placeholder 2">
            <a:extLst>
              <a:ext uri="{FF2B5EF4-FFF2-40B4-BE49-F238E27FC236}">
                <a16:creationId xmlns:a16="http://schemas.microsoft.com/office/drawing/2014/main" id="{F7E2DC1F-5211-628A-95F7-27E98287D867}"/>
              </a:ext>
            </a:extLst>
          </p:cNvPr>
          <p:cNvSpPr>
            <a:spLocks noGrp="1"/>
          </p:cNvSpPr>
          <p:nvPr>
            <p:ph sz="quarter" idx="15"/>
          </p:nvPr>
        </p:nvSpPr>
        <p:spPr>
          <a:xfrm>
            <a:off x="480002" y="1881188"/>
            <a:ext cx="2815648" cy="4032333"/>
          </a:xfrm>
        </p:spPr>
        <p:txBody>
          <a:bodyPr/>
          <a:lstStyle/>
          <a:p>
            <a:pPr lvl="1"/>
            <a:r>
              <a:rPr lang="en-IE" dirty="0"/>
              <a:t>The interest of working with a multi-regional table is manifold</a:t>
            </a:r>
          </a:p>
          <a:p>
            <a:pPr lvl="2"/>
            <a:r>
              <a:rPr lang="en-IE" dirty="0"/>
              <a:t>Traceability of flows to and from other regions</a:t>
            </a:r>
          </a:p>
          <a:p>
            <a:pPr lvl="2"/>
            <a:r>
              <a:rPr lang="en-IE" dirty="0"/>
              <a:t>Region-specific environmental factors</a:t>
            </a:r>
          </a:p>
          <a:p>
            <a:pPr lvl="2"/>
            <a:r>
              <a:rPr lang="en-IE" dirty="0"/>
              <a:t>Final demand can be domestic or foreign</a:t>
            </a:r>
          </a:p>
          <a:p>
            <a:pPr lvl="1"/>
            <a:r>
              <a:rPr lang="en-IE" dirty="0"/>
              <a:t>Compiling such a table requires much more effort in terms of data collection, quality checks, and handling it requires more computing resources</a:t>
            </a:r>
          </a:p>
        </p:txBody>
      </p:sp>
      <p:sp>
        <p:nvSpPr>
          <p:cNvPr id="5" name="Text Placeholder 4">
            <a:extLst>
              <a:ext uri="{FF2B5EF4-FFF2-40B4-BE49-F238E27FC236}">
                <a16:creationId xmlns:a16="http://schemas.microsoft.com/office/drawing/2014/main" id="{DAFEFD79-B02C-E4F5-B703-1EA76CD14750}"/>
              </a:ext>
            </a:extLst>
          </p:cNvPr>
          <p:cNvSpPr>
            <a:spLocks noGrp="1"/>
          </p:cNvSpPr>
          <p:nvPr>
            <p:ph type="body" idx="28"/>
          </p:nvPr>
        </p:nvSpPr>
        <p:spPr/>
        <p:txBody>
          <a:bodyPr/>
          <a:lstStyle/>
          <a:p>
            <a:r>
              <a:rPr lang="en-IE" dirty="0"/>
              <a:t>Tracking international value chains</a:t>
            </a:r>
          </a:p>
        </p:txBody>
      </p:sp>
      <p:sp>
        <p:nvSpPr>
          <p:cNvPr id="6" name="TextBox 5">
            <a:extLst>
              <a:ext uri="{FF2B5EF4-FFF2-40B4-BE49-F238E27FC236}">
                <a16:creationId xmlns:a16="http://schemas.microsoft.com/office/drawing/2014/main" id="{B7351D1A-DC0D-4199-B115-FEC5B7770D54}"/>
              </a:ext>
            </a:extLst>
          </p:cNvPr>
          <p:cNvSpPr txBox="1"/>
          <p:nvPr/>
        </p:nvSpPr>
        <p:spPr>
          <a:xfrm>
            <a:off x="7050042" y="2043561"/>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9" name="TextBox 8">
            <a:extLst>
              <a:ext uri="{FF2B5EF4-FFF2-40B4-BE49-F238E27FC236}">
                <a16:creationId xmlns:a16="http://schemas.microsoft.com/office/drawing/2014/main" id="{ABD10814-8AEE-7B60-8AE2-5B3DBF9DA606}"/>
              </a:ext>
            </a:extLst>
          </p:cNvPr>
          <p:cNvSpPr txBox="1"/>
          <p:nvPr/>
        </p:nvSpPr>
        <p:spPr>
          <a:xfrm>
            <a:off x="7169466" y="2488537"/>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0" name="TextBox 9">
            <a:extLst>
              <a:ext uri="{FF2B5EF4-FFF2-40B4-BE49-F238E27FC236}">
                <a16:creationId xmlns:a16="http://schemas.microsoft.com/office/drawing/2014/main" id="{04A03F64-AD29-CC2A-74AA-1306A5B3825D}"/>
              </a:ext>
            </a:extLst>
          </p:cNvPr>
          <p:cNvSpPr txBox="1"/>
          <p:nvPr/>
        </p:nvSpPr>
        <p:spPr>
          <a:xfrm>
            <a:off x="7166260" y="2933513"/>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1" name="TextBox 10">
            <a:extLst>
              <a:ext uri="{FF2B5EF4-FFF2-40B4-BE49-F238E27FC236}">
                <a16:creationId xmlns:a16="http://schemas.microsoft.com/office/drawing/2014/main" id="{B6E3851D-E9E3-6C97-7953-A43EA77B0BE6}"/>
              </a:ext>
            </a:extLst>
          </p:cNvPr>
          <p:cNvSpPr txBox="1"/>
          <p:nvPr/>
        </p:nvSpPr>
        <p:spPr>
          <a:xfrm>
            <a:off x="7172672" y="3378489"/>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12" name="TextBox 11">
            <a:extLst>
              <a:ext uri="{FF2B5EF4-FFF2-40B4-BE49-F238E27FC236}">
                <a16:creationId xmlns:a16="http://schemas.microsoft.com/office/drawing/2014/main" id="{7C254AF9-8400-A4B7-0B3E-84487FF481D0}"/>
              </a:ext>
            </a:extLst>
          </p:cNvPr>
          <p:cNvSpPr txBox="1"/>
          <p:nvPr/>
        </p:nvSpPr>
        <p:spPr>
          <a:xfrm>
            <a:off x="7171870" y="3823465"/>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13" name="TextBox 12">
            <a:extLst>
              <a:ext uri="{FF2B5EF4-FFF2-40B4-BE49-F238E27FC236}">
                <a16:creationId xmlns:a16="http://schemas.microsoft.com/office/drawing/2014/main" id="{A17B33CB-DCF6-0B04-C98E-931B47736365}"/>
              </a:ext>
            </a:extLst>
          </p:cNvPr>
          <p:cNvSpPr txBox="1"/>
          <p:nvPr/>
        </p:nvSpPr>
        <p:spPr>
          <a:xfrm>
            <a:off x="7171069" y="4268441"/>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14" name="TextBox 13">
            <a:extLst>
              <a:ext uri="{FF2B5EF4-FFF2-40B4-BE49-F238E27FC236}">
                <a16:creationId xmlns:a16="http://schemas.microsoft.com/office/drawing/2014/main" id="{896F0B5D-B226-ACAE-1D07-B952BC4604BC}"/>
              </a:ext>
            </a:extLst>
          </p:cNvPr>
          <p:cNvSpPr txBox="1"/>
          <p:nvPr/>
        </p:nvSpPr>
        <p:spPr>
          <a:xfrm>
            <a:off x="7076492" y="4713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15" name="TextBox 14">
            <a:extLst>
              <a:ext uri="{FF2B5EF4-FFF2-40B4-BE49-F238E27FC236}">
                <a16:creationId xmlns:a16="http://schemas.microsoft.com/office/drawing/2014/main" id="{C91F0F35-12C0-97EE-9F62-CF4F2FABAEF0}"/>
              </a:ext>
            </a:extLst>
          </p:cNvPr>
          <p:cNvSpPr txBox="1"/>
          <p:nvPr/>
        </p:nvSpPr>
        <p:spPr>
          <a:xfrm>
            <a:off x="7154237" y="5158394"/>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
        <p:nvSpPr>
          <p:cNvPr id="16" name="TextBox 15">
            <a:extLst>
              <a:ext uri="{FF2B5EF4-FFF2-40B4-BE49-F238E27FC236}">
                <a16:creationId xmlns:a16="http://schemas.microsoft.com/office/drawing/2014/main" id="{E7ADEE6C-8E7D-0BDE-7C2B-1C2E8C5E977B}"/>
              </a:ext>
            </a:extLst>
          </p:cNvPr>
          <p:cNvSpPr txBox="1"/>
          <p:nvPr/>
        </p:nvSpPr>
        <p:spPr>
          <a:xfrm>
            <a:off x="7662588" y="1596418"/>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17" name="TextBox 16">
            <a:extLst>
              <a:ext uri="{FF2B5EF4-FFF2-40B4-BE49-F238E27FC236}">
                <a16:creationId xmlns:a16="http://schemas.microsoft.com/office/drawing/2014/main" id="{9F1D38E9-5BC3-0B9D-C09B-7DFB497A1EA9}"/>
              </a:ext>
            </a:extLst>
          </p:cNvPr>
          <p:cNvSpPr txBox="1"/>
          <p:nvPr/>
        </p:nvSpPr>
        <p:spPr>
          <a:xfrm>
            <a:off x="8253114" y="1596418"/>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8" name="TextBox 17">
            <a:extLst>
              <a:ext uri="{FF2B5EF4-FFF2-40B4-BE49-F238E27FC236}">
                <a16:creationId xmlns:a16="http://schemas.microsoft.com/office/drawing/2014/main" id="{8E35AB1C-EA63-00B8-5F86-2545CEBC0B48}"/>
              </a:ext>
            </a:extLst>
          </p:cNvPr>
          <p:cNvSpPr txBox="1"/>
          <p:nvPr/>
        </p:nvSpPr>
        <p:spPr>
          <a:xfrm>
            <a:off x="8721010" y="1596418"/>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9" name="TextBox 18">
            <a:extLst>
              <a:ext uri="{FF2B5EF4-FFF2-40B4-BE49-F238E27FC236}">
                <a16:creationId xmlns:a16="http://schemas.microsoft.com/office/drawing/2014/main" id="{6023B6F4-7424-02EE-04D6-987963F51774}"/>
              </a:ext>
            </a:extLst>
          </p:cNvPr>
          <p:cNvSpPr txBox="1"/>
          <p:nvPr/>
        </p:nvSpPr>
        <p:spPr>
          <a:xfrm>
            <a:off x="9198524" y="1596418"/>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20" name="TextBox 19">
            <a:extLst>
              <a:ext uri="{FF2B5EF4-FFF2-40B4-BE49-F238E27FC236}">
                <a16:creationId xmlns:a16="http://schemas.microsoft.com/office/drawing/2014/main" id="{B218AAC0-E269-4952-F1D9-60688283D142}"/>
              </a:ext>
            </a:extLst>
          </p:cNvPr>
          <p:cNvSpPr txBox="1"/>
          <p:nvPr/>
        </p:nvSpPr>
        <p:spPr>
          <a:xfrm>
            <a:off x="9668824" y="1596417"/>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21" name="TextBox 20">
            <a:extLst>
              <a:ext uri="{FF2B5EF4-FFF2-40B4-BE49-F238E27FC236}">
                <a16:creationId xmlns:a16="http://schemas.microsoft.com/office/drawing/2014/main" id="{F6AC9150-9CB4-13FD-6A5F-B5676B2F7F19}"/>
              </a:ext>
            </a:extLst>
          </p:cNvPr>
          <p:cNvSpPr txBox="1"/>
          <p:nvPr/>
        </p:nvSpPr>
        <p:spPr>
          <a:xfrm>
            <a:off x="10139125" y="1596417"/>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22" name="TextBox 21">
            <a:extLst>
              <a:ext uri="{FF2B5EF4-FFF2-40B4-BE49-F238E27FC236}">
                <a16:creationId xmlns:a16="http://schemas.microsoft.com/office/drawing/2014/main" id="{2B2A1AB3-1205-6F71-CE8A-22BE663C0D3F}"/>
              </a:ext>
            </a:extLst>
          </p:cNvPr>
          <p:cNvSpPr txBox="1"/>
          <p:nvPr/>
        </p:nvSpPr>
        <p:spPr>
          <a:xfrm>
            <a:off x="10515649" y="1596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23" name="TextBox 22">
            <a:extLst>
              <a:ext uri="{FF2B5EF4-FFF2-40B4-BE49-F238E27FC236}">
                <a16:creationId xmlns:a16="http://schemas.microsoft.com/office/drawing/2014/main" id="{344155EC-C144-E0F8-5774-B665526CFF01}"/>
              </a:ext>
            </a:extLst>
          </p:cNvPr>
          <p:cNvSpPr txBox="1"/>
          <p:nvPr/>
        </p:nvSpPr>
        <p:spPr>
          <a:xfrm>
            <a:off x="11064498" y="1596416"/>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Tree>
    <p:extLst>
      <p:ext uri="{BB962C8B-B14F-4D97-AF65-F5344CB8AC3E}">
        <p14:creationId xmlns:p14="http://schemas.microsoft.com/office/powerpoint/2010/main" val="4154281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FB2-3941-3E84-D170-69E4284DD8CB}"/>
              </a:ext>
            </a:extLst>
          </p:cNvPr>
          <p:cNvSpPr>
            <a:spLocks noGrp="1"/>
          </p:cNvSpPr>
          <p:nvPr>
            <p:ph type="title"/>
          </p:nvPr>
        </p:nvSpPr>
        <p:spPr/>
        <p:txBody>
          <a:bodyPr/>
          <a:lstStyle/>
          <a:p>
            <a:r>
              <a:rPr lang="en-IE" dirty="0"/>
              <a:t>Environmentally-extended MRIO (EE-MRIO)</a:t>
            </a:r>
          </a:p>
        </p:txBody>
      </p:sp>
      <p:sp>
        <p:nvSpPr>
          <p:cNvPr id="3" name="Content Placeholder 2">
            <a:extLst>
              <a:ext uri="{FF2B5EF4-FFF2-40B4-BE49-F238E27FC236}">
                <a16:creationId xmlns:a16="http://schemas.microsoft.com/office/drawing/2014/main" id="{EA59FF42-B55E-55E7-9A29-477D36DA3FFE}"/>
              </a:ext>
            </a:extLst>
          </p:cNvPr>
          <p:cNvSpPr>
            <a:spLocks noGrp="1"/>
          </p:cNvSpPr>
          <p:nvPr>
            <p:ph sz="quarter" idx="15"/>
          </p:nvPr>
        </p:nvSpPr>
        <p:spPr/>
        <p:txBody>
          <a:bodyPr/>
          <a:lstStyle/>
          <a:p>
            <a:pPr lvl="1"/>
            <a:r>
              <a:rPr lang="en-IE" dirty="0"/>
              <a:t>The compiled matrix, with its environmental extensions, can be further detailed by adding exchanges between different regions.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775CDB5-505D-5B4E-B582-D399927DD9B3}"/>
                  </a:ext>
                </a:extLst>
              </p:cNvPr>
              <p:cNvSpPr>
                <a:spLocks noGrp="1"/>
              </p:cNvSpPr>
              <p:nvPr>
                <p:ph sz="quarter" idx="17"/>
              </p:nvPr>
            </p:nvSpPr>
            <p:spPr>
              <a:xfrm>
                <a:off x="8352369" y="1881189"/>
                <a:ext cx="3361265" cy="3707708"/>
              </a:xfrm>
            </p:spPr>
            <p:txBody>
              <a:bodyPr/>
              <a:lstStyle/>
              <a:p>
                <a:pPr lvl="1"/>
                <a:r>
                  <a:rPr lang="en-IE" dirty="0"/>
                  <a:t>Single-region equations shown before still apply</a:t>
                </a:r>
              </a:p>
              <a:p>
                <a:r>
                  <a:rPr lang="en-IE" b="0" dirty="0"/>
                  <a:t>Z ~ x</a:t>
                </a:r>
              </a:p>
              <a:p>
                <a14:m>
                  <m:oMath xmlns:m="http://schemas.openxmlformats.org/officeDocument/2006/math">
                    <m:r>
                      <a:rPr lang="en-IE" i="1" dirty="0" smtClean="0">
                        <a:latin typeface="Cambria Math" panose="02040503050406030204" pitchFamily="18" charset="0"/>
                      </a:rPr>
                      <m:t>𝐴</m:t>
                    </m:r>
                    <m:r>
                      <a:rPr lang="en-IE" i="1" dirty="0" smtClean="0">
                        <a:latin typeface="Cambria Math" panose="02040503050406030204" pitchFamily="18" charset="0"/>
                      </a:rPr>
                      <m:t> = </m:t>
                    </m:r>
                    <m:r>
                      <a:rPr lang="en-IE" i="1" dirty="0" smtClean="0">
                        <a:latin typeface="Cambria Math" panose="02040503050406030204" pitchFamily="18" charset="0"/>
                      </a:rPr>
                      <m:t>𝑍</m:t>
                    </m:r>
                    <m:sSup>
                      <m:sSupPr>
                        <m:ctrlPr>
                          <a:rPr lang="en-IE" b="0" i="1" dirty="0" smtClean="0">
                            <a:latin typeface="Cambria Math" panose="02040503050406030204" pitchFamily="18" charset="0"/>
                          </a:rPr>
                        </m:ctrlPr>
                      </m:sSupPr>
                      <m:e>
                        <m:acc>
                          <m:accPr>
                            <m:chr m:val="̂"/>
                            <m:ctrlPr>
                              <a:rPr lang="en-IE" b="0" i="1" dirty="0" smtClean="0">
                                <a:latin typeface="Cambria Math" panose="02040503050406030204" pitchFamily="18" charset="0"/>
                              </a:rPr>
                            </m:ctrlPr>
                          </m:accPr>
                          <m:e>
                            <m:r>
                              <a:rPr lang="en-IE" b="0" i="1" dirty="0" smtClean="0">
                                <a:latin typeface="Cambria Math" panose="02040503050406030204" pitchFamily="18" charset="0"/>
                              </a:rPr>
                              <m:t>𝑥</m:t>
                            </m:r>
                          </m:e>
                        </m:acc>
                      </m:e>
                      <m:sup>
                        <m:r>
                          <a:rPr lang="en-IE" b="0" i="1" dirty="0" smtClean="0">
                            <a:latin typeface="Cambria Math" panose="02040503050406030204" pitchFamily="18" charset="0"/>
                          </a:rPr>
                          <m:t>−1</m:t>
                        </m:r>
                      </m:sup>
                    </m:sSup>
                    <m:r>
                      <a:rPr lang="en-IE" b="0" i="1" dirty="0" smtClean="0">
                        <a:latin typeface="Cambria Math" panose="02040503050406030204" pitchFamily="18" charset="0"/>
                      </a:rPr>
                      <m:t> </m:t>
                    </m:r>
                  </m:oMath>
                </a14:m>
                <a:endParaRPr lang="en-IE" b="0" dirty="0"/>
              </a:p>
              <a:p>
                <a:r>
                  <a:rPr lang="en-IE" sz="1867" b="0" dirty="0">
                    <a:solidFill>
                      <a:schemeClr val="tx2"/>
                    </a:solidFill>
                  </a:rPr>
                  <a:t>which can be rewritten</a:t>
                </a:r>
              </a:p>
              <a:p>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smtClean="0">
                        <a:latin typeface="Cambria Math" panose="02040503050406030204" pitchFamily="18" charset="0"/>
                      </a:rPr>
                      <m:t>=</m:t>
                    </m:r>
                    <m:r>
                      <a:rPr lang="en-IE" b="0" i="1" dirty="0" smtClean="0">
                        <a:latin typeface="Cambria Math" panose="02040503050406030204" pitchFamily="18" charset="0"/>
                      </a:rPr>
                      <m:t>𝑍</m:t>
                    </m:r>
                  </m:oMath>
                </a14:m>
                <a:endParaRPr lang="en-IE" b="0" dirty="0"/>
              </a:p>
              <a:p>
                <a:endParaRPr lang="en-IE" b="0" dirty="0"/>
              </a:p>
              <a:p>
                <a:endParaRPr lang="en-IE" dirty="0"/>
              </a:p>
              <a:p>
                <a:endParaRPr lang="en-IE" dirty="0"/>
              </a:p>
            </p:txBody>
          </p:sp>
        </mc:Choice>
        <mc:Fallback xmlns="">
          <p:sp>
            <p:nvSpPr>
              <p:cNvPr id="4" name="Content Placeholder 3">
                <a:extLst>
                  <a:ext uri="{FF2B5EF4-FFF2-40B4-BE49-F238E27FC236}">
                    <a16:creationId xmlns:a16="http://schemas.microsoft.com/office/drawing/2014/main" id="{7775CDB5-505D-5B4E-B582-D399927DD9B3}"/>
                  </a:ext>
                </a:extLst>
              </p:cNvPr>
              <p:cNvSpPr>
                <a:spLocks noGrp="1" noRot="1" noChangeAspect="1" noMove="1" noResize="1" noEditPoints="1" noAdjustHandles="1" noChangeArrowheads="1" noChangeShapeType="1" noTextEdit="1"/>
              </p:cNvSpPr>
              <p:nvPr>
                <p:ph sz="quarter" idx="17"/>
              </p:nvPr>
            </p:nvSpPr>
            <p:spPr>
              <a:xfrm>
                <a:off x="8352369" y="1881189"/>
                <a:ext cx="3361265" cy="3707708"/>
              </a:xfrm>
              <a:blipFill>
                <a:blip r:embed="rId2"/>
                <a:stretch>
                  <a:fillRect l="-4891" t="-2138" r="-2355"/>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93E46029-6748-AD71-ED40-BADA968BABAE}"/>
              </a:ext>
            </a:extLst>
          </p:cNvPr>
          <p:cNvSpPr>
            <a:spLocks noGrp="1"/>
          </p:cNvSpPr>
          <p:nvPr>
            <p:ph type="body" idx="28"/>
          </p:nvPr>
        </p:nvSpPr>
        <p:spPr/>
        <p:txBody>
          <a:bodyPr/>
          <a:lstStyle/>
          <a:p>
            <a:r>
              <a:rPr lang="en-IE"/>
              <a:t>The multi-regional matrix</a:t>
            </a:r>
            <a:endParaRPr lang="en-IE" dirty="0"/>
          </a:p>
        </p:txBody>
      </p:sp>
      <p:graphicFrame>
        <p:nvGraphicFramePr>
          <p:cNvPr id="6" name="!!A">
            <a:extLst>
              <a:ext uri="{FF2B5EF4-FFF2-40B4-BE49-F238E27FC236}">
                <a16:creationId xmlns:a16="http://schemas.microsoft.com/office/drawing/2014/main" id="{5567F675-60F7-E37F-71D5-3D89FE550A00}"/>
              </a:ext>
            </a:extLst>
          </p:cNvPr>
          <p:cNvGraphicFramePr>
            <a:graphicFrameLocks noGrp="1"/>
          </p:cNvGraphicFramePr>
          <p:nvPr>
            <p:extLst>
              <p:ext uri="{D42A27DB-BD31-4B8C-83A1-F6EECF244321}">
                <p14:modId xmlns:p14="http://schemas.microsoft.com/office/powerpoint/2010/main" val="943736450"/>
              </p:ext>
            </p:extLst>
          </p:nvPr>
        </p:nvGraphicFramePr>
        <p:xfrm>
          <a:off x="743481" y="3147437"/>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DC5B1CD8-6C70-8260-FCF5-8EFB3B641F6D}"/>
              </a:ext>
            </a:extLst>
          </p:cNvPr>
          <p:cNvGraphicFramePr>
            <a:graphicFrameLocks noGrp="1"/>
          </p:cNvGraphicFramePr>
          <p:nvPr>
            <p:extLst>
              <p:ext uri="{D42A27DB-BD31-4B8C-83A1-F6EECF244321}">
                <p14:modId xmlns:p14="http://schemas.microsoft.com/office/powerpoint/2010/main" val="61779604"/>
              </p:ext>
            </p:extLst>
          </p:nvPr>
        </p:nvGraphicFramePr>
        <p:xfrm>
          <a:off x="2927880" y="3147437"/>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x">
            <a:extLst>
              <a:ext uri="{FF2B5EF4-FFF2-40B4-BE49-F238E27FC236}">
                <a16:creationId xmlns:a16="http://schemas.microsoft.com/office/drawing/2014/main" id="{7C895329-213B-6EB7-722F-1123966DDB5F}"/>
              </a:ext>
            </a:extLst>
          </p:cNvPr>
          <p:cNvGraphicFramePr>
            <a:graphicFrameLocks noGrp="1"/>
          </p:cNvGraphicFramePr>
          <p:nvPr>
            <p:extLst>
              <p:ext uri="{D42A27DB-BD31-4B8C-83A1-F6EECF244321}">
                <p14:modId xmlns:p14="http://schemas.microsoft.com/office/powerpoint/2010/main" val="527219983"/>
              </p:ext>
            </p:extLst>
          </p:nvPr>
        </p:nvGraphicFramePr>
        <p:xfrm>
          <a:off x="4885250" y="3149949"/>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VA">
            <a:extLst>
              <a:ext uri="{FF2B5EF4-FFF2-40B4-BE49-F238E27FC236}">
                <a16:creationId xmlns:a16="http://schemas.microsoft.com/office/drawing/2014/main" id="{26ABE4A8-ACC3-5377-F2CC-0F8537AB0F38}"/>
              </a:ext>
            </a:extLst>
          </p:cNvPr>
          <p:cNvGraphicFramePr>
            <a:graphicFrameLocks noGrp="1"/>
          </p:cNvGraphicFramePr>
          <p:nvPr>
            <p:extLst>
              <p:ext uri="{D42A27DB-BD31-4B8C-83A1-F6EECF244321}">
                <p14:modId xmlns:p14="http://schemas.microsoft.com/office/powerpoint/2010/main" val="2681812719"/>
              </p:ext>
            </p:extLst>
          </p:nvPr>
        </p:nvGraphicFramePr>
        <p:xfrm>
          <a:off x="743479"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0" name="!!S">
            <a:extLst>
              <a:ext uri="{FF2B5EF4-FFF2-40B4-BE49-F238E27FC236}">
                <a16:creationId xmlns:a16="http://schemas.microsoft.com/office/drawing/2014/main" id="{2B8C7175-5B8B-2E78-DDDA-8C7C086C6843}"/>
              </a:ext>
            </a:extLst>
          </p:cNvPr>
          <p:cNvGraphicFramePr>
            <a:graphicFrameLocks noGrp="1"/>
          </p:cNvGraphicFramePr>
          <p:nvPr>
            <p:extLst>
              <p:ext uri="{D42A27DB-BD31-4B8C-83A1-F6EECF244321}">
                <p14:modId xmlns:p14="http://schemas.microsoft.com/office/powerpoint/2010/main" val="2308233627"/>
              </p:ext>
            </p:extLst>
          </p:nvPr>
        </p:nvGraphicFramePr>
        <p:xfrm>
          <a:off x="743479"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1" name="Rectangle 10">
            <a:extLst>
              <a:ext uri="{FF2B5EF4-FFF2-40B4-BE49-F238E27FC236}">
                <a16:creationId xmlns:a16="http://schemas.microsoft.com/office/drawing/2014/main" id="{027B788B-9FC1-CACF-28D1-44BD35844D7E}"/>
              </a:ext>
            </a:extLst>
          </p:cNvPr>
          <p:cNvSpPr/>
          <p:nvPr/>
        </p:nvSpPr>
        <p:spPr>
          <a:xfrm>
            <a:off x="352148" y="574991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graphicFrame>
        <p:nvGraphicFramePr>
          <p:cNvPr id="12" name="!!A">
            <a:extLst>
              <a:ext uri="{FF2B5EF4-FFF2-40B4-BE49-F238E27FC236}">
                <a16:creationId xmlns:a16="http://schemas.microsoft.com/office/drawing/2014/main" id="{6BA6BF53-7AAA-4A44-C455-E1C675B1B1C7}"/>
              </a:ext>
            </a:extLst>
          </p:cNvPr>
          <p:cNvGraphicFramePr>
            <a:graphicFrameLocks noGrp="1"/>
          </p:cNvGraphicFramePr>
          <p:nvPr>
            <p:extLst>
              <p:ext uri="{D42A27DB-BD31-4B8C-83A1-F6EECF244321}">
                <p14:modId xmlns:p14="http://schemas.microsoft.com/office/powerpoint/2010/main" val="2210955975"/>
              </p:ext>
            </p:extLst>
          </p:nvPr>
        </p:nvGraphicFramePr>
        <p:xfrm>
          <a:off x="1175481" y="3575990"/>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A">
            <a:extLst>
              <a:ext uri="{FF2B5EF4-FFF2-40B4-BE49-F238E27FC236}">
                <a16:creationId xmlns:a16="http://schemas.microsoft.com/office/drawing/2014/main" id="{6652909D-0857-1418-3473-F9E94BDF3DBD}"/>
              </a:ext>
            </a:extLst>
          </p:cNvPr>
          <p:cNvGraphicFramePr>
            <a:graphicFrameLocks noGrp="1"/>
          </p:cNvGraphicFramePr>
          <p:nvPr>
            <p:extLst>
              <p:ext uri="{D42A27DB-BD31-4B8C-83A1-F6EECF244321}">
                <p14:modId xmlns:p14="http://schemas.microsoft.com/office/powerpoint/2010/main" val="1278375827"/>
              </p:ext>
            </p:extLst>
          </p:nvPr>
        </p:nvGraphicFramePr>
        <p:xfrm>
          <a:off x="1606661" y="4004543"/>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4" name="!!A">
            <a:extLst>
              <a:ext uri="{FF2B5EF4-FFF2-40B4-BE49-F238E27FC236}">
                <a16:creationId xmlns:a16="http://schemas.microsoft.com/office/drawing/2014/main" id="{11B4C77B-9DBC-E4B5-940E-32FB78E6F6BD}"/>
              </a:ext>
            </a:extLst>
          </p:cNvPr>
          <p:cNvGraphicFramePr>
            <a:graphicFrameLocks noGrp="1"/>
          </p:cNvGraphicFramePr>
          <p:nvPr>
            <p:extLst>
              <p:ext uri="{D42A27DB-BD31-4B8C-83A1-F6EECF244321}">
                <p14:modId xmlns:p14="http://schemas.microsoft.com/office/powerpoint/2010/main" val="1278375827"/>
              </p:ext>
            </p:extLst>
          </p:nvPr>
        </p:nvGraphicFramePr>
        <p:xfrm>
          <a:off x="2037841" y="4433096"/>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5" name="!!S">
            <a:extLst>
              <a:ext uri="{FF2B5EF4-FFF2-40B4-BE49-F238E27FC236}">
                <a16:creationId xmlns:a16="http://schemas.microsoft.com/office/drawing/2014/main" id="{69DEFD55-5CA4-100F-5525-03CDA2E9EAAB}"/>
              </a:ext>
            </a:extLst>
          </p:cNvPr>
          <p:cNvGraphicFramePr>
            <a:graphicFrameLocks noGrp="1"/>
          </p:cNvGraphicFramePr>
          <p:nvPr>
            <p:extLst>
              <p:ext uri="{D42A27DB-BD31-4B8C-83A1-F6EECF244321}">
                <p14:modId xmlns:p14="http://schemas.microsoft.com/office/powerpoint/2010/main" val="2085092096"/>
              </p:ext>
            </p:extLst>
          </p:nvPr>
        </p:nvGraphicFramePr>
        <p:xfrm>
          <a:off x="1173867"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6" name="!!S">
            <a:extLst>
              <a:ext uri="{FF2B5EF4-FFF2-40B4-BE49-F238E27FC236}">
                <a16:creationId xmlns:a16="http://schemas.microsoft.com/office/drawing/2014/main" id="{6728468B-4570-2D90-088A-3E8576C87E06}"/>
              </a:ext>
            </a:extLst>
          </p:cNvPr>
          <p:cNvGraphicFramePr>
            <a:graphicFrameLocks noGrp="1"/>
          </p:cNvGraphicFramePr>
          <p:nvPr>
            <p:extLst>
              <p:ext uri="{D42A27DB-BD31-4B8C-83A1-F6EECF244321}">
                <p14:modId xmlns:p14="http://schemas.microsoft.com/office/powerpoint/2010/main" val="797404340"/>
              </p:ext>
            </p:extLst>
          </p:nvPr>
        </p:nvGraphicFramePr>
        <p:xfrm>
          <a:off x="1611538"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7" name="!!S">
            <a:extLst>
              <a:ext uri="{FF2B5EF4-FFF2-40B4-BE49-F238E27FC236}">
                <a16:creationId xmlns:a16="http://schemas.microsoft.com/office/drawing/2014/main" id="{EBC53AB3-23C2-C206-CB12-8C94B19DB44B}"/>
              </a:ext>
            </a:extLst>
          </p:cNvPr>
          <p:cNvGraphicFramePr>
            <a:graphicFrameLocks noGrp="1"/>
          </p:cNvGraphicFramePr>
          <p:nvPr>
            <p:extLst>
              <p:ext uri="{D42A27DB-BD31-4B8C-83A1-F6EECF244321}">
                <p14:modId xmlns:p14="http://schemas.microsoft.com/office/powerpoint/2010/main" val="797404340"/>
              </p:ext>
            </p:extLst>
          </p:nvPr>
        </p:nvGraphicFramePr>
        <p:xfrm>
          <a:off x="2037841"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8" name="!!VA">
            <a:extLst>
              <a:ext uri="{FF2B5EF4-FFF2-40B4-BE49-F238E27FC236}">
                <a16:creationId xmlns:a16="http://schemas.microsoft.com/office/drawing/2014/main" id="{8CF00018-1D22-00D4-4CE5-53AAC9E5FE66}"/>
              </a:ext>
            </a:extLst>
          </p:cNvPr>
          <p:cNvGraphicFramePr>
            <a:graphicFrameLocks noGrp="1"/>
          </p:cNvGraphicFramePr>
          <p:nvPr>
            <p:extLst>
              <p:ext uri="{D42A27DB-BD31-4B8C-83A1-F6EECF244321}">
                <p14:modId xmlns:p14="http://schemas.microsoft.com/office/powerpoint/2010/main" val="4236402958"/>
              </p:ext>
            </p:extLst>
          </p:nvPr>
        </p:nvGraphicFramePr>
        <p:xfrm>
          <a:off x="1173867"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VA">
            <a:extLst>
              <a:ext uri="{FF2B5EF4-FFF2-40B4-BE49-F238E27FC236}">
                <a16:creationId xmlns:a16="http://schemas.microsoft.com/office/drawing/2014/main" id="{FEA4B6A5-DBA4-90DD-6802-4EE155C2AEE6}"/>
              </a:ext>
            </a:extLst>
          </p:cNvPr>
          <p:cNvGraphicFramePr>
            <a:graphicFrameLocks noGrp="1"/>
          </p:cNvGraphicFramePr>
          <p:nvPr>
            <p:extLst>
              <p:ext uri="{D42A27DB-BD31-4B8C-83A1-F6EECF244321}">
                <p14:modId xmlns:p14="http://schemas.microsoft.com/office/powerpoint/2010/main" val="2140317480"/>
              </p:ext>
            </p:extLst>
          </p:nvPr>
        </p:nvGraphicFramePr>
        <p:xfrm>
          <a:off x="1604255"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VA">
            <a:extLst>
              <a:ext uri="{FF2B5EF4-FFF2-40B4-BE49-F238E27FC236}">
                <a16:creationId xmlns:a16="http://schemas.microsoft.com/office/drawing/2014/main" id="{E8BEBE24-3558-F16E-10B3-57B0E7F84880}"/>
              </a:ext>
            </a:extLst>
          </p:cNvPr>
          <p:cNvGraphicFramePr>
            <a:graphicFrameLocks noGrp="1"/>
          </p:cNvGraphicFramePr>
          <p:nvPr>
            <p:extLst>
              <p:ext uri="{D42A27DB-BD31-4B8C-83A1-F6EECF244321}">
                <p14:modId xmlns:p14="http://schemas.microsoft.com/office/powerpoint/2010/main" val="2140317480"/>
              </p:ext>
            </p:extLst>
          </p:nvPr>
        </p:nvGraphicFramePr>
        <p:xfrm>
          <a:off x="2034643"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1" name="!!y">
            <a:extLst>
              <a:ext uri="{FF2B5EF4-FFF2-40B4-BE49-F238E27FC236}">
                <a16:creationId xmlns:a16="http://schemas.microsoft.com/office/drawing/2014/main" id="{85B36B67-CB40-CC2C-9869-0FCE9DD98BD8}"/>
              </a:ext>
            </a:extLst>
          </p:cNvPr>
          <p:cNvGraphicFramePr>
            <a:graphicFrameLocks noGrp="1"/>
          </p:cNvGraphicFramePr>
          <p:nvPr>
            <p:extLst>
              <p:ext uri="{D42A27DB-BD31-4B8C-83A1-F6EECF244321}">
                <p14:modId xmlns:p14="http://schemas.microsoft.com/office/powerpoint/2010/main" val="3721855249"/>
              </p:ext>
            </p:extLst>
          </p:nvPr>
        </p:nvGraphicFramePr>
        <p:xfrm>
          <a:off x="3302877" y="3577713"/>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2" name="!!y">
            <a:extLst>
              <a:ext uri="{FF2B5EF4-FFF2-40B4-BE49-F238E27FC236}">
                <a16:creationId xmlns:a16="http://schemas.microsoft.com/office/drawing/2014/main" id="{439A665F-3E71-0C5B-F2D6-9D49CC0D3E33}"/>
              </a:ext>
            </a:extLst>
          </p:cNvPr>
          <p:cNvGraphicFramePr>
            <a:graphicFrameLocks noGrp="1"/>
          </p:cNvGraphicFramePr>
          <p:nvPr>
            <p:extLst>
              <p:ext uri="{D42A27DB-BD31-4B8C-83A1-F6EECF244321}">
                <p14:modId xmlns:p14="http://schemas.microsoft.com/office/powerpoint/2010/main" val="3302433294"/>
              </p:ext>
            </p:extLst>
          </p:nvPr>
        </p:nvGraphicFramePr>
        <p:xfrm>
          <a:off x="3677874" y="4006266"/>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3" name="!!y">
            <a:extLst>
              <a:ext uri="{FF2B5EF4-FFF2-40B4-BE49-F238E27FC236}">
                <a16:creationId xmlns:a16="http://schemas.microsoft.com/office/drawing/2014/main" id="{94E6DEC4-100B-D8B8-EA7F-5FEC170B9BCD}"/>
              </a:ext>
            </a:extLst>
          </p:cNvPr>
          <p:cNvGraphicFramePr>
            <a:graphicFrameLocks noGrp="1"/>
          </p:cNvGraphicFramePr>
          <p:nvPr>
            <p:extLst>
              <p:ext uri="{D42A27DB-BD31-4B8C-83A1-F6EECF244321}">
                <p14:modId xmlns:p14="http://schemas.microsoft.com/office/powerpoint/2010/main" val="3302433294"/>
              </p:ext>
            </p:extLst>
          </p:nvPr>
        </p:nvGraphicFramePr>
        <p:xfrm>
          <a:off x="4048092" y="4434819"/>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4" name="!!y">
            <a:extLst>
              <a:ext uri="{FF2B5EF4-FFF2-40B4-BE49-F238E27FC236}">
                <a16:creationId xmlns:a16="http://schemas.microsoft.com/office/drawing/2014/main" id="{A1E398FC-90C3-153B-BFFF-F2A6C9123F07}"/>
              </a:ext>
            </a:extLst>
          </p:cNvPr>
          <p:cNvGraphicFramePr>
            <a:graphicFrameLocks noGrp="1"/>
          </p:cNvGraphicFramePr>
          <p:nvPr>
            <p:extLst>
              <p:ext uri="{D42A27DB-BD31-4B8C-83A1-F6EECF244321}">
                <p14:modId xmlns:p14="http://schemas.microsoft.com/office/powerpoint/2010/main" val="4101112702"/>
              </p:ext>
            </p:extLst>
          </p:nvPr>
        </p:nvGraphicFramePr>
        <p:xfrm>
          <a:off x="2932003" y="3147437"/>
          <a:ext cx="1491085" cy="1715935"/>
        </p:xfrm>
        <a:graphic>
          <a:graphicData uri="http://schemas.openxmlformats.org/drawingml/2006/table">
            <a:tbl>
              <a:tblPr firstRow="1">
                <a:tableStyleId>{16D9F66E-5EB9-4882-86FB-DCBF35E3C3E4}</a:tableStyleId>
              </a:tblPr>
              <a:tblGrid>
                <a:gridCol w="1491085">
                  <a:extLst>
                    <a:ext uri="{9D8B030D-6E8A-4147-A177-3AD203B41FA5}">
                      <a16:colId xmlns:a16="http://schemas.microsoft.com/office/drawing/2014/main" val="2969620626"/>
                    </a:ext>
                  </a:extLst>
                </a:gridCol>
              </a:tblGrid>
              <a:tr h="1715935">
                <a:tc>
                  <a:txBody>
                    <a:bodyPr/>
                    <a:lstStyle/>
                    <a:p>
                      <a:pPr algn="ctr"/>
                      <a:endParaRPr lang="en-IE" sz="2000" b="0" dirty="0">
                        <a:solidFill>
                          <a:schemeClr val="accent6"/>
                        </a:solidFill>
                      </a:endParaRP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5" name="!!x">
            <a:extLst>
              <a:ext uri="{FF2B5EF4-FFF2-40B4-BE49-F238E27FC236}">
                <a16:creationId xmlns:a16="http://schemas.microsoft.com/office/drawing/2014/main" id="{E474DED9-4D9B-7968-CF9B-0A9920F10606}"/>
              </a:ext>
            </a:extLst>
          </p:cNvPr>
          <p:cNvGraphicFramePr>
            <a:graphicFrameLocks noGrp="1"/>
          </p:cNvGraphicFramePr>
          <p:nvPr>
            <p:extLst>
              <p:ext uri="{D42A27DB-BD31-4B8C-83A1-F6EECF244321}">
                <p14:modId xmlns:p14="http://schemas.microsoft.com/office/powerpoint/2010/main" val="1241764375"/>
              </p:ext>
            </p:extLst>
          </p:nvPr>
        </p:nvGraphicFramePr>
        <p:xfrm>
          <a:off x="4885250" y="3578968"/>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6" name="!!x">
            <a:extLst>
              <a:ext uri="{FF2B5EF4-FFF2-40B4-BE49-F238E27FC236}">
                <a16:creationId xmlns:a16="http://schemas.microsoft.com/office/drawing/2014/main" id="{103A4CD2-CCD1-96A2-5425-264E735077B2}"/>
              </a:ext>
            </a:extLst>
          </p:cNvPr>
          <p:cNvGraphicFramePr>
            <a:graphicFrameLocks noGrp="1"/>
          </p:cNvGraphicFramePr>
          <p:nvPr>
            <p:extLst>
              <p:ext uri="{D42A27DB-BD31-4B8C-83A1-F6EECF244321}">
                <p14:modId xmlns:p14="http://schemas.microsoft.com/office/powerpoint/2010/main" val="3928599386"/>
              </p:ext>
            </p:extLst>
          </p:nvPr>
        </p:nvGraphicFramePr>
        <p:xfrm>
          <a:off x="4885250" y="4014980"/>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7" name="!!x">
            <a:extLst>
              <a:ext uri="{FF2B5EF4-FFF2-40B4-BE49-F238E27FC236}">
                <a16:creationId xmlns:a16="http://schemas.microsoft.com/office/drawing/2014/main" id="{7426DAF5-B8F0-43C6-4DA3-5A52C368D035}"/>
              </a:ext>
            </a:extLst>
          </p:cNvPr>
          <p:cNvGraphicFramePr>
            <a:graphicFrameLocks noGrp="1"/>
          </p:cNvGraphicFramePr>
          <p:nvPr>
            <p:extLst>
              <p:ext uri="{D42A27DB-BD31-4B8C-83A1-F6EECF244321}">
                <p14:modId xmlns:p14="http://schemas.microsoft.com/office/powerpoint/2010/main" val="524769121"/>
              </p:ext>
            </p:extLst>
          </p:nvPr>
        </p:nvGraphicFramePr>
        <p:xfrm>
          <a:off x="4885250" y="4436074"/>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8" name="!!A">
            <a:extLst>
              <a:ext uri="{FF2B5EF4-FFF2-40B4-BE49-F238E27FC236}">
                <a16:creationId xmlns:a16="http://schemas.microsoft.com/office/drawing/2014/main" id="{354B4876-F1CB-9980-5B08-B096E39E3635}"/>
              </a:ext>
            </a:extLst>
          </p:cNvPr>
          <p:cNvGraphicFramePr>
            <a:graphicFrameLocks noGrp="1"/>
          </p:cNvGraphicFramePr>
          <p:nvPr>
            <p:extLst>
              <p:ext uri="{D42A27DB-BD31-4B8C-83A1-F6EECF244321}">
                <p14:modId xmlns:p14="http://schemas.microsoft.com/office/powerpoint/2010/main" val="2155358916"/>
              </p:ext>
            </p:extLst>
          </p:nvPr>
        </p:nvGraphicFramePr>
        <p:xfrm>
          <a:off x="743479" y="3147437"/>
          <a:ext cx="1721552" cy="1714678"/>
        </p:xfrm>
        <a:graphic>
          <a:graphicData uri="http://schemas.openxmlformats.org/drawingml/2006/table">
            <a:tbl>
              <a:tblPr firstRow="1">
                <a:tableStyleId>{69CF1AB2-1976-4502-BF36-3FF5EA218861}</a:tableStyleId>
              </a:tblPr>
              <a:tblGrid>
                <a:gridCol w="1721552">
                  <a:extLst>
                    <a:ext uri="{9D8B030D-6E8A-4147-A177-3AD203B41FA5}">
                      <a16:colId xmlns:a16="http://schemas.microsoft.com/office/drawing/2014/main" val="1545728733"/>
                    </a:ext>
                  </a:extLst>
                </a:gridCol>
              </a:tblGrid>
              <a:tr h="1714678">
                <a:tc>
                  <a:txBody>
                    <a:bodyPr/>
                    <a:lstStyle/>
                    <a:p>
                      <a:pPr algn="ctr"/>
                      <a:endParaRPr lang="en-IE" sz="2000" b="0" dirty="0">
                        <a:solidFill>
                          <a:schemeClr val="accent1"/>
                        </a:solidFill>
                      </a:endParaRP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pSp>
        <p:nvGrpSpPr>
          <p:cNvPr id="31" name="Group 30">
            <a:extLst>
              <a:ext uri="{FF2B5EF4-FFF2-40B4-BE49-F238E27FC236}">
                <a16:creationId xmlns:a16="http://schemas.microsoft.com/office/drawing/2014/main" id="{75091215-60DD-3F4D-C228-3A45A9DEFB3B}"/>
              </a:ext>
            </a:extLst>
          </p:cNvPr>
          <p:cNvGrpSpPr/>
          <p:nvPr/>
        </p:nvGrpSpPr>
        <p:grpSpPr>
          <a:xfrm>
            <a:off x="822809" y="3408667"/>
            <a:ext cx="1579032" cy="1156437"/>
            <a:chOff x="822809" y="3408667"/>
            <a:chExt cx="1579032" cy="1156437"/>
          </a:xfrm>
        </p:grpSpPr>
        <p:sp>
          <p:nvSpPr>
            <p:cNvPr id="29" name="TextBox 28">
              <a:extLst>
                <a:ext uri="{FF2B5EF4-FFF2-40B4-BE49-F238E27FC236}">
                  <a16:creationId xmlns:a16="http://schemas.microsoft.com/office/drawing/2014/main" id="{5B389564-61D6-C2F1-AB2D-4FB906C6DE9F}"/>
                </a:ext>
              </a:extLst>
            </p:cNvPr>
            <p:cNvSpPr txBox="1"/>
            <p:nvPr/>
          </p:nvSpPr>
          <p:spPr>
            <a:xfrm>
              <a:off x="822809" y="4195772"/>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sp>
          <p:nvSpPr>
            <p:cNvPr id="30" name="TextBox 29">
              <a:extLst>
                <a:ext uri="{FF2B5EF4-FFF2-40B4-BE49-F238E27FC236}">
                  <a16:creationId xmlns:a16="http://schemas.microsoft.com/office/drawing/2014/main" id="{31545D61-A6E7-DB87-4EBA-78CF790950FD}"/>
                </a:ext>
              </a:extLst>
            </p:cNvPr>
            <p:cNvSpPr txBox="1"/>
            <p:nvPr/>
          </p:nvSpPr>
          <p:spPr>
            <a:xfrm>
              <a:off x="1699726" y="3408667"/>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grpSp>
      <p:sp>
        <p:nvSpPr>
          <p:cNvPr id="34" name="TextBox 33">
            <a:extLst>
              <a:ext uri="{FF2B5EF4-FFF2-40B4-BE49-F238E27FC236}">
                <a16:creationId xmlns:a16="http://schemas.microsoft.com/office/drawing/2014/main" id="{3AC5FA73-CFA9-8EB7-D7BF-F73CE394CA82}"/>
              </a:ext>
            </a:extLst>
          </p:cNvPr>
          <p:cNvSpPr txBox="1"/>
          <p:nvPr/>
        </p:nvSpPr>
        <p:spPr>
          <a:xfrm>
            <a:off x="3434273" y="5206291"/>
            <a:ext cx="6072584" cy="923330"/>
          </a:xfrm>
          <a:prstGeom prst="rect">
            <a:avLst/>
          </a:prstGeom>
          <a:noFill/>
        </p:spPr>
        <p:txBody>
          <a:bodyPr wrap="square">
            <a:spAutoFit/>
          </a:bodyPr>
          <a:lstStyle/>
          <a:p>
            <a:pPr lvl="1"/>
            <a:r>
              <a:rPr lang="en-IE" dirty="0">
                <a:solidFill>
                  <a:schemeClr val="tx2"/>
                </a:solidFill>
              </a:rPr>
              <a:t>A multi-regional matrix can be interpreted as a matrix in which imports and exports are disaggregated by country and sector of origin/destination</a:t>
            </a:r>
            <a:endParaRPr lang="en-IE" sz="1800" b="0" dirty="0">
              <a:solidFill>
                <a:schemeClr val="tx2"/>
              </a:solidFill>
            </a:endParaRPr>
          </a:p>
        </p:txBody>
      </p:sp>
    </p:spTree>
    <p:extLst>
      <p:ext uri="{BB962C8B-B14F-4D97-AF65-F5344CB8AC3E}">
        <p14:creationId xmlns:p14="http://schemas.microsoft.com/office/powerpoint/2010/main" val="257987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3</a:t>
            </a:r>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a:xfrm>
            <a:off x="478366" y="1881188"/>
            <a:ext cx="3496357" cy="4032333"/>
          </a:xfrm>
        </p:spPr>
        <p:txBody>
          <a:bodyPr/>
          <a:lstStyle/>
          <a:p>
            <a:pPr lvl="1"/>
            <a:r>
              <a:rPr lang="en-IE" dirty="0"/>
              <a:t>Compile
- Direct DE/non-DE emission factors per €
- Direct and indirect emission factors DE/non-DE (life cycle) per €
</a:t>
            </a:r>
            <a:r>
              <a:rPr lang="en-IE" b="1" dirty="0"/>
              <a:t>- The carbon footprint of each region's final demand</a:t>
            </a:r>
          </a:p>
          <a:p>
            <a:pPr lvl="1"/>
            <a:endParaRPr lang="en-IE" dirty="0"/>
          </a:p>
          <a:p>
            <a:pPr lvl="1"/>
            <a:r>
              <a:rPr lang="en-IE" dirty="0" err="1"/>
              <a:t>Interpréter</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a:t>Germany-Rest of the World 2009</a:t>
            </a:r>
          </a:p>
        </p:txBody>
      </p:sp>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2"/>
          <a:stretch>
            <a:fillRect/>
          </a:stretch>
        </p:blipFill>
        <p:spPr>
          <a:xfrm rot="476198">
            <a:off x="3991437" y="4221321"/>
            <a:ext cx="1114855" cy="143476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3"/>
              </a:rPr>
              <a:t>https://unstats.un.org/unsd/nationalaccount/docs/SUT_IOT_HB_Final_Cover.pdf</a:t>
            </a:r>
            <a:r>
              <a:rPr lang="en-IE" sz="1050" dirty="0"/>
              <a:t> </a:t>
            </a:r>
          </a:p>
        </p:txBody>
      </p:sp>
      <p:pic>
        <p:nvPicPr>
          <p:cNvPr id="6" name="Picture 5">
            <a:extLst>
              <a:ext uri="{FF2B5EF4-FFF2-40B4-BE49-F238E27FC236}">
                <a16:creationId xmlns:a16="http://schemas.microsoft.com/office/drawing/2014/main" id="{2FCC81CB-25D8-E7BA-089C-1B1146DA3BFF}"/>
              </a:ext>
            </a:extLst>
          </p:cNvPr>
          <p:cNvPicPr>
            <a:picLocks noChangeAspect="1"/>
          </p:cNvPicPr>
          <p:nvPr/>
        </p:nvPicPr>
        <p:blipFill>
          <a:blip r:embed="rId4"/>
          <a:stretch>
            <a:fillRect/>
          </a:stretch>
        </p:blipFill>
        <p:spPr>
          <a:xfrm>
            <a:off x="5634202" y="1952419"/>
            <a:ext cx="6077798" cy="29531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3221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2996-3F06-9033-BFA7-53FA78ECA05D}"/>
              </a:ext>
            </a:extLst>
          </p:cNvPr>
          <p:cNvSpPr>
            <a:spLocks noGrp="1"/>
          </p:cNvSpPr>
          <p:nvPr>
            <p:ph type="title"/>
          </p:nvPr>
        </p:nvSpPr>
        <p:spPr/>
        <p:txBody>
          <a:bodyPr/>
          <a:lstStyle/>
          <a:p>
            <a:r>
              <a:rPr lang="en-IE" dirty="0"/>
              <a:t>The multiregional approach</a:t>
            </a:r>
          </a:p>
        </p:txBody>
      </p:sp>
      <p:sp>
        <p:nvSpPr>
          <p:cNvPr id="4" name="Content Placeholder 3">
            <a:extLst>
              <a:ext uri="{FF2B5EF4-FFF2-40B4-BE49-F238E27FC236}">
                <a16:creationId xmlns:a16="http://schemas.microsoft.com/office/drawing/2014/main" id="{0FDC3F0C-A4FC-5302-2936-65A42D145F59}"/>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C9DFD46F-C004-D658-C533-1E6A774B436B}"/>
              </a:ext>
            </a:extLst>
          </p:cNvPr>
          <p:cNvSpPr>
            <a:spLocks noGrp="1"/>
          </p:cNvSpPr>
          <p:nvPr>
            <p:ph type="body" idx="28"/>
          </p:nvPr>
        </p:nvSpPr>
        <p:spPr/>
        <p:txBody>
          <a:bodyPr/>
          <a:lstStyle/>
          <a:p>
            <a:r>
              <a:rPr lang="en-IE"/>
              <a:t>Databases</a:t>
            </a:r>
            <a:endParaRPr lang="en-IE" dirty="0"/>
          </a:p>
        </p:txBody>
      </p:sp>
      <p:sp>
        <p:nvSpPr>
          <p:cNvPr id="8" name="Content Placeholder 7">
            <a:extLst>
              <a:ext uri="{FF2B5EF4-FFF2-40B4-BE49-F238E27FC236}">
                <a16:creationId xmlns:a16="http://schemas.microsoft.com/office/drawing/2014/main" id="{2CE43C40-6F5B-92C5-FF2A-F5B62622343E}"/>
              </a:ext>
            </a:extLst>
          </p:cNvPr>
          <p:cNvSpPr>
            <a:spLocks noGrp="1"/>
          </p:cNvSpPr>
          <p:nvPr>
            <p:ph sz="quarter" idx="15"/>
          </p:nvPr>
        </p:nvSpPr>
        <p:spPr>
          <a:xfrm>
            <a:off x="480002" y="1881188"/>
            <a:ext cx="4577318" cy="4032333"/>
          </a:xfrm>
        </p:spPr>
        <p:txBody>
          <a:bodyPr/>
          <a:lstStyle/>
          <a:p>
            <a:pPr lvl="1"/>
            <a:r>
              <a:rPr lang="en-IE" dirty="0"/>
              <a:t>A multitude of databases exist, created with different objectives</a:t>
            </a:r>
          </a:p>
          <a:p>
            <a:pPr lvl="1"/>
            <a:r>
              <a:rPr lang="en-IE" dirty="0"/>
              <a:t>Main ones are</a:t>
            </a:r>
          </a:p>
          <a:p>
            <a:pPr lvl="2"/>
            <a:r>
              <a:rPr lang="en-IE" b="1" dirty="0"/>
              <a:t>Eora</a:t>
            </a:r>
            <a:r>
              <a:rPr lang="en-IE" dirty="0"/>
              <a:t> – non-free, the most detailed, with environmental extensions</a:t>
            </a:r>
          </a:p>
          <a:p>
            <a:pPr lvl="2"/>
            <a:r>
              <a:rPr lang="en-IE" b="1" dirty="0"/>
              <a:t>EXIOBASE</a:t>
            </a:r>
            <a:r>
              <a:rPr lang="en-IE" dirty="0"/>
              <a:t> – free, EU28-centered</a:t>
            </a:r>
          </a:p>
          <a:p>
            <a:pPr lvl="2"/>
            <a:r>
              <a:rPr lang="en-IE" b="1" dirty="0"/>
              <a:t>FIGARO</a:t>
            </a:r>
            <a:r>
              <a:rPr lang="en-IE" dirty="0"/>
              <a:t> – free (Eurostat), EU28-centered</a:t>
            </a:r>
          </a:p>
          <a:p>
            <a:pPr lvl="2"/>
            <a:r>
              <a:rPr lang="en-IE" b="1" dirty="0"/>
              <a:t>GTAP</a:t>
            </a:r>
            <a:r>
              <a:rPr lang="en-IE" dirty="0"/>
              <a:t> – global initiative, geared towards economic applications</a:t>
            </a:r>
          </a:p>
          <a:p>
            <a:pPr lvl="2"/>
            <a:r>
              <a:rPr lang="en-IE" b="1" dirty="0"/>
              <a:t>OECD ICIO</a:t>
            </a:r>
            <a:r>
              <a:rPr lang="en-IE" dirty="0"/>
              <a:t> – free, OECD-</a:t>
            </a:r>
            <a:r>
              <a:rPr lang="en-IE" dirty="0" err="1"/>
              <a:t>centered</a:t>
            </a:r>
            <a:endParaRPr lang="en-IE" dirty="0"/>
          </a:p>
          <a:p>
            <a:pPr lvl="2"/>
            <a:r>
              <a:rPr lang="en-IE" b="1" dirty="0"/>
              <a:t>WIOD</a:t>
            </a:r>
            <a:r>
              <a:rPr lang="en-IE" dirty="0"/>
              <a:t> – free, Europe-</a:t>
            </a:r>
            <a:r>
              <a:rPr lang="en-IE" dirty="0" err="1"/>
              <a:t>centered</a:t>
            </a:r>
            <a:endParaRPr lang="en-IE" dirty="0"/>
          </a:p>
        </p:txBody>
      </p:sp>
      <p:pic>
        <p:nvPicPr>
          <p:cNvPr id="10" name="Picture 9">
            <a:extLst>
              <a:ext uri="{FF2B5EF4-FFF2-40B4-BE49-F238E27FC236}">
                <a16:creationId xmlns:a16="http://schemas.microsoft.com/office/drawing/2014/main" id="{0FC3ABCC-E9F3-6E2C-75BE-FF52C38516FC}"/>
              </a:ext>
            </a:extLst>
          </p:cNvPr>
          <p:cNvPicPr>
            <a:picLocks noChangeAspect="1"/>
          </p:cNvPicPr>
          <p:nvPr/>
        </p:nvPicPr>
        <p:blipFill>
          <a:blip r:embed="rId2"/>
          <a:stretch>
            <a:fillRect/>
          </a:stretch>
        </p:blipFill>
        <p:spPr>
          <a:xfrm>
            <a:off x="5555354" y="1557868"/>
            <a:ext cx="6636646" cy="4432026"/>
          </a:xfrm>
          <a:prstGeom prst="rect">
            <a:avLst/>
          </a:prstGeom>
        </p:spPr>
      </p:pic>
      <p:sp>
        <p:nvSpPr>
          <p:cNvPr id="11" name="TextBox 10">
            <a:extLst>
              <a:ext uri="{FF2B5EF4-FFF2-40B4-BE49-F238E27FC236}">
                <a16:creationId xmlns:a16="http://schemas.microsoft.com/office/drawing/2014/main" id="{E1996AB2-2AE5-9304-A5F6-56814201B2D4}"/>
              </a:ext>
            </a:extLst>
          </p:cNvPr>
          <p:cNvSpPr txBox="1"/>
          <p:nvPr/>
        </p:nvSpPr>
        <p:spPr>
          <a:xfrm>
            <a:off x="10033001" y="2957637"/>
            <a:ext cx="674865" cy="169277"/>
          </a:xfrm>
          <a:prstGeom prst="rect">
            <a:avLst/>
          </a:prstGeom>
          <a:noFill/>
        </p:spPr>
        <p:txBody>
          <a:bodyPr wrap="none" lIns="0" tIns="0" rIns="0" bIns="0" rtlCol="0" anchor="b">
            <a:spAutoFit/>
          </a:bodyPr>
          <a:lstStyle/>
          <a:p>
            <a:pPr algn="l"/>
            <a:r>
              <a:rPr lang="en-IE" sz="1100" dirty="0">
                <a:solidFill>
                  <a:srgbClr val="FF0000"/>
                </a:solidFill>
                <a:latin typeface="+mn-lt"/>
              </a:rPr>
              <a:t>1995-2022</a:t>
            </a:r>
          </a:p>
        </p:txBody>
      </p:sp>
      <p:sp>
        <p:nvSpPr>
          <p:cNvPr id="12" name="TextBox 11">
            <a:extLst>
              <a:ext uri="{FF2B5EF4-FFF2-40B4-BE49-F238E27FC236}">
                <a16:creationId xmlns:a16="http://schemas.microsoft.com/office/drawing/2014/main" id="{31CD0184-9B9A-4F06-8280-36493989E6F2}"/>
              </a:ext>
            </a:extLst>
          </p:cNvPr>
          <p:cNvSpPr txBox="1"/>
          <p:nvPr/>
        </p:nvSpPr>
        <p:spPr>
          <a:xfrm>
            <a:off x="7000069" y="2957637"/>
            <a:ext cx="956993" cy="338554"/>
          </a:xfrm>
          <a:prstGeom prst="rect">
            <a:avLst/>
          </a:prstGeom>
          <a:noFill/>
        </p:spPr>
        <p:txBody>
          <a:bodyPr wrap="none" lIns="0" tIns="0" rIns="0" bIns="0" rtlCol="0" anchor="b">
            <a:spAutoFit/>
          </a:bodyPr>
          <a:lstStyle/>
          <a:p>
            <a:pPr algn="l"/>
            <a:r>
              <a:rPr lang="en-IE" sz="1100" dirty="0">
                <a:solidFill>
                  <a:srgbClr val="FF0000"/>
                </a:solidFill>
                <a:latin typeface="+mn-lt"/>
              </a:rPr>
              <a:t>44 countries</a:t>
            </a:r>
          </a:p>
          <a:p>
            <a:pPr algn="l"/>
            <a:r>
              <a:rPr lang="en-IE" sz="1100" dirty="0">
                <a:solidFill>
                  <a:srgbClr val="FF0000"/>
                </a:solidFill>
              </a:rPr>
              <a:t>5 world regions</a:t>
            </a:r>
            <a:endParaRPr lang="en-IE" sz="1100" dirty="0">
              <a:solidFill>
                <a:srgbClr val="FF0000"/>
              </a:solidFill>
              <a:latin typeface="+mn-lt"/>
            </a:endParaRPr>
          </a:p>
        </p:txBody>
      </p:sp>
      <p:sp>
        <p:nvSpPr>
          <p:cNvPr id="13" name="TextBox 12">
            <a:extLst>
              <a:ext uri="{FF2B5EF4-FFF2-40B4-BE49-F238E27FC236}">
                <a16:creationId xmlns:a16="http://schemas.microsoft.com/office/drawing/2014/main" id="{56AB6570-AAF0-5A0A-65C2-26558903BA7D}"/>
              </a:ext>
            </a:extLst>
          </p:cNvPr>
          <p:cNvSpPr txBox="1"/>
          <p:nvPr/>
        </p:nvSpPr>
        <p:spPr>
          <a:xfrm>
            <a:off x="10033001" y="2445345"/>
            <a:ext cx="674865" cy="169277"/>
          </a:xfrm>
          <a:prstGeom prst="rect">
            <a:avLst/>
          </a:prstGeom>
          <a:noFill/>
        </p:spPr>
        <p:txBody>
          <a:bodyPr wrap="none" lIns="0" tIns="0" rIns="0" bIns="0" rtlCol="0" anchor="b">
            <a:spAutoFit/>
          </a:bodyPr>
          <a:lstStyle/>
          <a:p>
            <a:pPr algn="l"/>
            <a:r>
              <a:rPr lang="en-IE" sz="1100" dirty="0">
                <a:solidFill>
                  <a:srgbClr val="FF0000"/>
                </a:solidFill>
                <a:latin typeface="+mn-lt"/>
              </a:rPr>
              <a:t>1990-2022</a:t>
            </a:r>
          </a:p>
        </p:txBody>
      </p:sp>
      <p:sp>
        <p:nvSpPr>
          <p:cNvPr id="14" name="TextBox 13">
            <a:extLst>
              <a:ext uri="{FF2B5EF4-FFF2-40B4-BE49-F238E27FC236}">
                <a16:creationId xmlns:a16="http://schemas.microsoft.com/office/drawing/2014/main" id="{79B3F5BB-0EDE-DB81-EA51-5F47CDDC702B}"/>
              </a:ext>
            </a:extLst>
          </p:cNvPr>
          <p:cNvSpPr txBox="1"/>
          <p:nvPr/>
        </p:nvSpPr>
        <p:spPr>
          <a:xfrm>
            <a:off x="10076281" y="4350940"/>
            <a:ext cx="588303" cy="169277"/>
          </a:xfrm>
          <a:prstGeom prst="rect">
            <a:avLst/>
          </a:prstGeom>
          <a:noFill/>
        </p:spPr>
        <p:txBody>
          <a:bodyPr wrap="none" lIns="0" tIns="0" rIns="0" bIns="0" rtlCol="0" anchor="b">
            <a:spAutoFit/>
          </a:bodyPr>
          <a:lstStyle/>
          <a:p>
            <a:pPr algn="l"/>
            <a:r>
              <a:rPr lang="en-IE" sz="1100" dirty="0">
                <a:solidFill>
                  <a:srgbClr val="FF0000"/>
                </a:solidFill>
              </a:rPr>
              <a:t>and 2014</a:t>
            </a:r>
            <a:endParaRPr lang="en-IE" sz="1100" dirty="0">
              <a:solidFill>
                <a:srgbClr val="FF0000"/>
              </a:solidFill>
              <a:latin typeface="+mn-lt"/>
            </a:endParaRPr>
          </a:p>
        </p:txBody>
      </p:sp>
    </p:spTree>
    <p:extLst>
      <p:ext uri="{BB962C8B-B14F-4D97-AF65-F5344CB8AC3E}">
        <p14:creationId xmlns:p14="http://schemas.microsoft.com/office/powerpoint/2010/main" val="312206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B840-CD35-5146-37B6-B62842A3897F}"/>
              </a:ext>
            </a:extLst>
          </p:cNvPr>
          <p:cNvSpPr>
            <a:spLocks noGrp="1"/>
          </p:cNvSpPr>
          <p:nvPr>
            <p:ph type="title"/>
          </p:nvPr>
        </p:nvSpPr>
        <p:spPr>
          <a:xfrm>
            <a:off x="480000" y="368829"/>
            <a:ext cx="11232000" cy="852488"/>
          </a:xfrm>
        </p:spPr>
        <p:txBody>
          <a:bodyPr/>
          <a:lstStyle/>
          <a:p>
            <a:r>
              <a:rPr lang="en-IE" dirty="0"/>
              <a:t>Eora</a:t>
            </a:r>
          </a:p>
        </p:txBody>
      </p:sp>
      <p:sp>
        <p:nvSpPr>
          <p:cNvPr id="3" name="Content Placeholder 2">
            <a:extLst>
              <a:ext uri="{FF2B5EF4-FFF2-40B4-BE49-F238E27FC236}">
                <a16:creationId xmlns:a16="http://schemas.microsoft.com/office/drawing/2014/main" id="{B6B70934-E1C0-7519-7857-EA4F87F66D1E}"/>
              </a:ext>
            </a:extLst>
          </p:cNvPr>
          <p:cNvSpPr>
            <a:spLocks noGrp="1"/>
          </p:cNvSpPr>
          <p:nvPr>
            <p:ph sz="quarter" idx="15"/>
          </p:nvPr>
        </p:nvSpPr>
        <p:spPr>
          <a:xfrm>
            <a:off x="478369" y="1881186"/>
            <a:ext cx="5312833" cy="4032251"/>
          </a:xfrm>
        </p:spPr>
        <p:txBody>
          <a:bodyPr>
            <a:normAutofit fontScale="92500" lnSpcReduction="10000"/>
          </a:bodyPr>
          <a:lstStyle/>
          <a:p>
            <a:r>
              <a:rPr lang="fr-FR" dirty="0"/>
              <a:t>A </a:t>
            </a:r>
            <a:r>
              <a:rPr lang="fr-FR" dirty="0" err="1"/>
              <a:t>truly</a:t>
            </a:r>
            <a:r>
              <a:rPr lang="fr-FR" dirty="0"/>
              <a:t> global MRIO </a:t>
            </a:r>
            <a:r>
              <a:rPr lang="fr-FR" dirty="0" err="1"/>
              <a:t>database</a:t>
            </a:r>
            <a:endParaRPr lang="fr-FR" dirty="0"/>
          </a:p>
          <a:p>
            <a:pPr lvl="1"/>
            <a:r>
              <a:rPr lang="en-IE" dirty="0"/>
              <a:t>15,909 sectors in 190 countries
A complete time series for 1990-2022
2720 environmental indicators covering GHG emissions, employment, air pollution, energy use, water requirements, land use, N and P emissions, primary inputs from agriculture (including 172 crops) from FAOSTAT, and human ownership of net primary productivity</a:t>
            </a:r>
            <a:endParaRPr lang="fr-FR" dirty="0"/>
          </a:p>
          <a:p>
            <a:r>
              <a:rPr lang="fr-FR" dirty="0" err="1"/>
              <a:t>Two</a:t>
            </a:r>
            <a:r>
              <a:rPr lang="fr-FR" dirty="0"/>
              <a:t> versions</a:t>
            </a:r>
          </a:p>
          <a:p>
            <a:pPr lvl="1"/>
            <a:r>
              <a:rPr lang="en-IE" dirty="0"/>
              <a:t>a high-resolution version (“full Eora”) preserving the detail of the national input-output tables,</a:t>
            </a:r>
          </a:p>
          <a:p>
            <a:pPr lvl="1"/>
            <a:r>
              <a:rPr lang="en-IE" dirty="0"/>
              <a:t>and a simplified version (“Eora26”) with a harmonised classification of 26 sectors</a:t>
            </a:r>
          </a:p>
        </p:txBody>
      </p:sp>
      <p:sp>
        <p:nvSpPr>
          <p:cNvPr id="6" name="Content Placeholder 5">
            <a:extLst>
              <a:ext uri="{FF2B5EF4-FFF2-40B4-BE49-F238E27FC236}">
                <a16:creationId xmlns:a16="http://schemas.microsoft.com/office/drawing/2014/main" id="{C7A84F37-030C-DE9D-BB1C-9FCB62806EC4}"/>
              </a:ext>
            </a:extLst>
          </p:cNvPr>
          <p:cNvSpPr>
            <a:spLocks noGrp="1"/>
          </p:cNvSpPr>
          <p:nvPr>
            <p:ph sz="quarter" idx="16"/>
          </p:nvPr>
        </p:nvSpPr>
        <p:spPr>
          <a:xfrm>
            <a:off x="6400800" y="1881188"/>
            <a:ext cx="5313363" cy="4564062"/>
          </a:xfrm>
        </p:spPr>
        <p:txBody>
          <a:bodyPr>
            <a:normAutofit fontScale="55000" lnSpcReduction="20000"/>
          </a:bodyPr>
          <a:lstStyle/>
          <a:p>
            <a:pPr>
              <a:spcBef>
                <a:spcPts val="0"/>
              </a:spcBef>
              <a:spcAft>
                <a:spcPts val="600"/>
              </a:spcAft>
            </a:pPr>
            <a:r>
              <a:rPr lang="fr-FR" sz="3600" dirty="0"/>
              <a:t>Applications</a:t>
            </a:r>
            <a:endParaRPr lang="en-IE" sz="3600" dirty="0">
              <a:hlinkClick r:id="rId2">
                <a:extLst>
                  <a:ext uri="{A12FA001-AC4F-418D-AE19-62706E023703}">
                    <ahyp:hlinkClr xmlns:ahyp="http://schemas.microsoft.com/office/drawing/2018/hyperlinkcolor" val="tx"/>
                  </a:ext>
                </a:extLst>
              </a:hlinkClick>
            </a:endParaRPr>
          </a:p>
          <a:p>
            <a:pPr>
              <a:spcBef>
                <a:spcPts val="0"/>
              </a:spcBef>
              <a:spcAft>
                <a:spcPts val="600"/>
              </a:spcAft>
            </a:pPr>
            <a:r>
              <a:rPr lang="en-IE" dirty="0">
                <a:hlinkClick r:id="rId2"/>
              </a:rPr>
              <a:t>World Bank World Development Report 2020</a:t>
            </a:r>
            <a:endParaRPr lang="en-IE" dirty="0"/>
          </a:p>
          <a:p>
            <a:pPr>
              <a:spcBef>
                <a:spcPts val="0"/>
              </a:spcBef>
              <a:spcAft>
                <a:spcPts val="600"/>
              </a:spcAft>
            </a:pPr>
            <a:r>
              <a:rPr lang="en-IE" dirty="0">
                <a:hlinkClick r:id="rId3"/>
              </a:rPr>
              <a:t>The Carbon Loophole in Climate Policy Report</a:t>
            </a:r>
            <a:r>
              <a:rPr lang="en-IE" dirty="0"/>
              <a:t> - for the </a:t>
            </a:r>
            <a:r>
              <a:rPr lang="en-IE" dirty="0" err="1">
                <a:hlinkClick r:id="rId4"/>
              </a:rPr>
              <a:t>BuyClean</a:t>
            </a:r>
            <a:r>
              <a:rPr lang="en-IE" dirty="0"/>
              <a:t> initiative. (</a:t>
            </a:r>
            <a:r>
              <a:rPr lang="en-IE" dirty="0">
                <a:hlinkClick r:id="rId5"/>
              </a:rPr>
              <a:t>NY Times</a:t>
            </a:r>
            <a:r>
              <a:rPr lang="en-IE" dirty="0"/>
              <a:t>, </a:t>
            </a:r>
            <a:r>
              <a:rPr lang="en-IE" dirty="0">
                <a:hlinkClick r:id="rId6"/>
              </a:rPr>
              <a:t>NPR Marketplace</a:t>
            </a:r>
            <a:r>
              <a:rPr lang="en-IE" dirty="0"/>
              <a:t>)</a:t>
            </a:r>
          </a:p>
          <a:p>
            <a:pPr>
              <a:spcBef>
                <a:spcPts val="0"/>
              </a:spcBef>
              <a:spcAft>
                <a:spcPts val="600"/>
              </a:spcAft>
            </a:pPr>
            <a:r>
              <a:rPr lang="en-IE" dirty="0">
                <a:hlinkClick r:id="rId7"/>
              </a:rPr>
              <a:t>UNCTAD World Investment Report 2018</a:t>
            </a:r>
            <a:endParaRPr lang="en-IE" dirty="0"/>
          </a:p>
          <a:p>
            <a:pPr>
              <a:spcBef>
                <a:spcPts val="0"/>
              </a:spcBef>
              <a:spcAft>
                <a:spcPts val="600"/>
              </a:spcAft>
            </a:pPr>
            <a:r>
              <a:rPr lang="en-IE" dirty="0">
                <a:hlinkClick r:id="rId8"/>
              </a:rPr>
              <a:t>IMF World Economic Outlook: 2016</a:t>
            </a:r>
            <a:endParaRPr lang="en-IE" dirty="0"/>
          </a:p>
          <a:p>
            <a:pPr>
              <a:spcBef>
                <a:spcPts val="0"/>
              </a:spcBef>
              <a:spcAft>
                <a:spcPts val="600"/>
              </a:spcAft>
            </a:pPr>
            <a:r>
              <a:rPr lang="en-IE" dirty="0">
                <a:hlinkClick r:id="rId9"/>
              </a:rPr>
              <a:t>Deloitte: Australia’s performance in the G20</a:t>
            </a:r>
            <a:endParaRPr lang="en-IE" dirty="0"/>
          </a:p>
          <a:p>
            <a:pPr>
              <a:spcBef>
                <a:spcPts val="0"/>
              </a:spcBef>
              <a:spcAft>
                <a:spcPts val="600"/>
              </a:spcAft>
            </a:pPr>
            <a:r>
              <a:rPr lang="en-IE" dirty="0">
                <a:hlinkClick r:id="rId10"/>
              </a:rPr>
              <a:t>Defra: UK official carbon footprint account</a:t>
            </a:r>
            <a:endParaRPr lang="en-IE" dirty="0"/>
          </a:p>
          <a:p>
            <a:pPr>
              <a:spcBef>
                <a:spcPts val="0"/>
              </a:spcBef>
              <a:spcAft>
                <a:spcPts val="600"/>
              </a:spcAft>
            </a:pPr>
            <a:r>
              <a:rPr lang="en-IE" dirty="0">
                <a:hlinkClick r:id="rId11"/>
              </a:rPr>
              <a:t>UNCTAD Global Value Chain database </a:t>
            </a:r>
            <a:endParaRPr lang="en-IE" dirty="0"/>
          </a:p>
          <a:p>
            <a:pPr>
              <a:spcBef>
                <a:spcPts val="0"/>
              </a:spcBef>
              <a:spcAft>
                <a:spcPts val="600"/>
              </a:spcAft>
            </a:pPr>
            <a:r>
              <a:rPr lang="en-IE" dirty="0">
                <a:hlinkClick r:id="rId12"/>
              </a:rPr>
              <a:t>EU DG Environment biodiversity footprint report</a:t>
            </a:r>
            <a:endParaRPr lang="en-IE" dirty="0"/>
          </a:p>
          <a:p>
            <a:pPr>
              <a:spcBef>
                <a:spcPts val="0"/>
              </a:spcBef>
              <a:spcAft>
                <a:spcPts val="600"/>
              </a:spcAft>
            </a:pPr>
            <a:r>
              <a:rPr lang="en-IE" dirty="0">
                <a:hlinkClick r:id="rId13"/>
              </a:rPr>
              <a:t>Climate Council of Australia, "Renewable Energy Jobs: Future Growth in Australia"</a:t>
            </a:r>
            <a:endParaRPr lang="en-IE" dirty="0"/>
          </a:p>
          <a:p>
            <a:pPr>
              <a:spcBef>
                <a:spcPts val="0"/>
              </a:spcBef>
              <a:spcAft>
                <a:spcPts val="600"/>
              </a:spcAft>
            </a:pPr>
            <a:r>
              <a:rPr lang="en-IE" dirty="0">
                <a:hlinkClick r:id="rId14"/>
              </a:rPr>
              <a:t>OECD African Economic Outlook</a:t>
            </a:r>
            <a:endParaRPr lang="en-IE" dirty="0"/>
          </a:p>
          <a:p>
            <a:pPr>
              <a:spcBef>
                <a:spcPts val="0"/>
              </a:spcBef>
              <a:spcAft>
                <a:spcPts val="600"/>
              </a:spcAft>
            </a:pPr>
            <a:r>
              <a:rPr lang="en-IE" dirty="0">
                <a:hlinkClick r:id="rId15"/>
              </a:rPr>
              <a:t>IMF Regional Economic Outlook: Sub-Saharan Africa</a:t>
            </a:r>
            <a:endParaRPr lang="en-IE" dirty="0"/>
          </a:p>
          <a:p>
            <a:pPr>
              <a:spcBef>
                <a:spcPts val="0"/>
              </a:spcBef>
              <a:spcAft>
                <a:spcPts val="600"/>
              </a:spcAft>
            </a:pPr>
            <a:r>
              <a:rPr lang="en-IE" dirty="0">
                <a:hlinkClick r:id="rId16"/>
              </a:rPr>
              <a:t>UNEP: Indicators for a Resource Efficient and Green Asia and the Pacific</a:t>
            </a:r>
            <a:endParaRPr lang="en-IE" dirty="0"/>
          </a:p>
          <a:p>
            <a:pPr>
              <a:spcBef>
                <a:spcPts val="0"/>
              </a:spcBef>
              <a:spcAft>
                <a:spcPts val="600"/>
              </a:spcAft>
            </a:pPr>
            <a:r>
              <a:rPr lang="en-IE" dirty="0">
                <a:hlinkClick r:id="rId17"/>
              </a:rPr>
              <a:t>Balancing the G20's Global Impact</a:t>
            </a:r>
            <a:endParaRPr lang="en-IE" dirty="0"/>
          </a:p>
          <a:p>
            <a:pPr>
              <a:spcBef>
                <a:spcPts val="0"/>
              </a:spcBef>
              <a:spcAft>
                <a:spcPts val="600"/>
              </a:spcAft>
            </a:pPr>
            <a:r>
              <a:rPr lang="en-IE" dirty="0">
                <a:hlinkClick r:id="rId18"/>
              </a:rPr>
              <a:t>Commonwealth Bank: Assessing the Carbon Emissions of the Group's Lending Portfolio</a:t>
            </a:r>
            <a:endParaRPr lang="en-IE" dirty="0"/>
          </a:p>
          <a:p>
            <a:pPr>
              <a:spcBef>
                <a:spcPts val="0"/>
              </a:spcBef>
              <a:spcAft>
                <a:spcPts val="600"/>
              </a:spcAft>
            </a:pPr>
            <a:endParaRPr lang="en-IE" dirty="0"/>
          </a:p>
        </p:txBody>
      </p:sp>
      <p:sp>
        <p:nvSpPr>
          <p:cNvPr id="11" name="Text Placeholder 10">
            <a:extLst>
              <a:ext uri="{FF2B5EF4-FFF2-40B4-BE49-F238E27FC236}">
                <a16:creationId xmlns:a16="http://schemas.microsoft.com/office/drawing/2014/main" id="{DE42F475-DBEC-3263-7BE6-79BC22DFEC04}"/>
              </a:ext>
            </a:extLst>
          </p:cNvPr>
          <p:cNvSpPr>
            <a:spLocks noGrp="1"/>
          </p:cNvSpPr>
          <p:nvPr>
            <p:ph type="body" idx="28"/>
          </p:nvPr>
        </p:nvSpPr>
        <p:spPr/>
        <p:txBody>
          <a:bodyPr/>
          <a:lstStyle/>
          <a:p>
            <a:r>
              <a:rPr lang="en-IE" dirty="0"/>
              <a:t>University of Sydney</a:t>
            </a:r>
          </a:p>
        </p:txBody>
      </p:sp>
      <p:sp>
        <p:nvSpPr>
          <p:cNvPr id="13" name="TextBox 12">
            <a:extLst>
              <a:ext uri="{FF2B5EF4-FFF2-40B4-BE49-F238E27FC236}">
                <a16:creationId xmlns:a16="http://schemas.microsoft.com/office/drawing/2014/main" id="{5C4CD047-EBB9-EDFA-A746-6CE588AE7E0E}"/>
              </a:ext>
            </a:extLst>
          </p:cNvPr>
          <p:cNvSpPr txBox="1"/>
          <p:nvPr/>
        </p:nvSpPr>
        <p:spPr>
          <a:xfrm>
            <a:off x="477837" y="6067463"/>
            <a:ext cx="6719886" cy="369332"/>
          </a:xfrm>
          <a:prstGeom prst="rect">
            <a:avLst/>
          </a:prstGeom>
          <a:noFill/>
        </p:spPr>
        <p:txBody>
          <a:bodyPr wrap="square">
            <a:spAutoFit/>
          </a:bodyPr>
          <a:lstStyle/>
          <a:p>
            <a:r>
              <a:rPr lang="en-IE" dirty="0">
                <a:hlinkClick r:id="rId19"/>
              </a:rPr>
              <a:t>https://worldmrio.com/</a:t>
            </a:r>
            <a:r>
              <a:rPr lang="en-IE" dirty="0"/>
              <a:t> </a:t>
            </a:r>
          </a:p>
        </p:txBody>
      </p:sp>
      <p:pic>
        <p:nvPicPr>
          <p:cNvPr id="15" name="Picture 14">
            <a:extLst>
              <a:ext uri="{FF2B5EF4-FFF2-40B4-BE49-F238E27FC236}">
                <a16:creationId xmlns:a16="http://schemas.microsoft.com/office/drawing/2014/main" id="{0EA9A1FA-2D6C-4680-1038-350C72E51D80}"/>
              </a:ext>
            </a:extLst>
          </p:cNvPr>
          <p:cNvPicPr>
            <a:picLocks noChangeAspect="1"/>
          </p:cNvPicPr>
          <p:nvPr/>
        </p:nvPicPr>
        <p:blipFill>
          <a:blip r:embed="rId20"/>
          <a:stretch>
            <a:fillRect/>
          </a:stretch>
        </p:blipFill>
        <p:spPr>
          <a:xfrm>
            <a:off x="9057481" y="368300"/>
            <a:ext cx="2882140" cy="29389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94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F1A4-1C4D-256D-5DCE-15EA15E92D87}"/>
              </a:ext>
            </a:extLst>
          </p:cNvPr>
          <p:cNvSpPr>
            <a:spLocks noGrp="1"/>
          </p:cNvSpPr>
          <p:nvPr>
            <p:ph type="title"/>
          </p:nvPr>
        </p:nvSpPr>
        <p:spPr/>
        <p:txBody>
          <a:bodyPr/>
          <a:lstStyle/>
          <a:p>
            <a:r>
              <a:rPr lang="en-IE" dirty="0"/>
              <a:t>GTAP</a:t>
            </a:r>
          </a:p>
        </p:txBody>
      </p:sp>
      <p:sp>
        <p:nvSpPr>
          <p:cNvPr id="3" name="Content Placeholder 2">
            <a:extLst>
              <a:ext uri="{FF2B5EF4-FFF2-40B4-BE49-F238E27FC236}">
                <a16:creationId xmlns:a16="http://schemas.microsoft.com/office/drawing/2014/main" id="{5E6BE28D-A537-5840-20E7-0D179E4E8BD3}"/>
              </a:ext>
            </a:extLst>
          </p:cNvPr>
          <p:cNvSpPr>
            <a:spLocks noGrp="1"/>
          </p:cNvSpPr>
          <p:nvPr>
            <p:ph sz="quarter" idx="15"/>
          </p:nvPr>
        </p:nvSpPr>
        <p:spPr/>
        <p:txBody>
          <a:bodyPr/>
          <a:lstStyle/>
          <a:p>
            <a:r>
              <a:rPr lang="fr-FR" dirty="0"/>
              <a:t>A global MRIO table</a:t>
            </a:r>
          </a:p>
          <a:p>
            <a:pPr lvl="1"/>
            <a:r>
              <a:rPr lang="en-IE" dirty="0"/>
              <a:t>141 countries and regions
57 economic sectors
Time series 1990–[year n-2]
Environmental extensions</a:t>
            </a:r>
          </a:p>
          <a:p>
            <a:r>
              <a:rPr lang="en-IE" dirty="0"/>
              <a:t>A recognized status</a:t>
            </a:r>
          </a:p>
          <a:p>
            <a:pPr lvl="1"/>
            <a:r>
              <a:rPr lang="en-IE" dirty="0"/>
              <a:t>Maintained by a global network of researchers
Table updated annually</a:t>
            </a:r>
          </a:p>
          <a:p>
            <a:pPr lvl="1"/>
            <a:endParaRPr lang="en-IE" dirty="0"/>
          </a:p>
          <a:p>
            <a:pPr lvl="1"/>
            <a:r>
              <a:rPr lang="en-IE" dirty="0"/>
              <a:t>Well-known applications</a:t>
            </a:r>
          </a:p>
          <a:p>
            <a:pPr lvl="1"/>
            <a:r>
              <a:rPr lang="en-IE" i="1" dirty="0"/>
              <a:t>	Global Carbon Budget</a:t>
            </a:r>
          </a:p>
          <a:p>
            <a:pPr lvl="1"/>
            <a:r>
              <a:rPr lang="en-IE" i="1" dirty="0"/>
              <a:t>	Global Footprint Network</a:t>
            </a:r>
          </a:p>
          <a:p>
            <a:pPr lvl="1" algn="ctr"/>
            <a:r>
              <a:rPr lang="en-IE" sz="1200" i="1" dirty="0"/>
              <a:t>(more on that later)</a:t>
            </a:r>
          </a:p>
        </p:txBody>
      </p:sp>
      <p:sp>
        <p:nvSpPr>
          <p:cNvPr id="4" name="Content Placeholder 3">
            <a:extLst>
              <a:ext uri="{FF2B5EF4-FFF2-40B4-BE49-F238E27FC236}">
                <a16:creationId xmlns:a16="http://schemas.microsoft.com/office/drawing/2014/main" id="{39CB9A30-0BD5-494F-9651-2BAD6744102E}"/>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2FEFA969-7438-3A2E-6623-17EE51C6EAB8}"/>
              </a:ext>
            </a:extLst>
          </p:cNvPr>
          <p:cNvSpPr>
            <a:spLocks noGrp="1"/>
          </p:cNvSpPr>
          <p:nvPr>
            <p:ph type="body" idx="28"/>
          </p:nvPr>
        </p:nvSpPr>
        <p:spPr/>
        <p:txBody>
          <a:bodyPr/>
          <a:lstStyle/>
          <a:p>
            <a:r>
              <a:rPr lang="en-IE" dirty="0"/>
              <a:t>Purdue University &amp; international consortium</a:t>
            </a:r>
          </a:p>
          <a:p>
            <a:endParaRPr lang="en-IE" dirty="0"/>
          </a:p>
        </p:txBody>
      </p:sp>
      <p:pic>
        <p:nvPicPr>
          <p:cNvPr id="7" name="Picture 6">
            <a:extLst>
              <a:ext uri="{FF2B5EF4-FFF2-40B4-BE49-F238E27FC236}">
                <a16:creationId xmlns:a16="http://schemas.microsoft.com/office/drawing/2014/main" id="{5A0270E8-6AE2-04B3-6636-2673639052D3}"/>
              </a:ext>
            </a:extLst>
          </p:cNvPr>
          <p:cNvPicPr>
            <a:picLocks noChangeAspect="1"/>
          </p:cNvPicPr>
          <p:nvPr/>
        </p:nvPicPr>
        <p:blipFill>
          <a:blip r:embed="rId2"/>
          <a:stretch>
            <a:fillRect/>
          </a:stretch>
        </p:blipFill>
        <p:spPr>
          <a:xfrm>
            <a:off x="7341116" y="778933"/>
            <a:ext cx="4017298" cy="530013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1D595C2-7534-D57F-EDCD-E155ED777E2B}"/>
              </a:ext>
            </a:extLst>
          </p:cNvPr>
          <p:cNvSpPr txBox="1"/>
          <p:nvPr/>
        </p:nvSpPr>
        <p:spPr>
          <a:xfrm>
            <a:off x="6954228" y="6152618"/>
            <a:ext cx="4791075" cy="646331"/>
          </a:xfrm>
          <a:prstGeom prst="rect">
            <a:avLst/>
          </a:prstGeom>
          <a:solidFill>
            <a:schemeClr val="bg1"/>
          </a:solidFill>
        </p:spPr>
        <p:txBody>
          <a:bodyPr wrap="square">
            <a:spAutoFit/>
          </a:bodyPr>
          <a:lstStyle/>
          <a:p>
            <a:r>
              <a:rPr lang="en-IE" sz="1200" dirty="0" err="1"/>
              <a:t>Friedlingstein</a:t>
            </a:r>
            <a:r>
              <a:rPr lang="en-IE" sz="1200" dirty="0"/>
              <a:t>, P., </a:t>
            </a:r>
            <a:r>
              <a:rPr lang="en-IE" sz="1200" dirty="0" err="1"/>
              <a:t>O'sullivan</a:t>
            </a:r>
            <a:r>
              <a:rPr lang="en-IE" sz="1200" dirty="0"/>
              <a:t>, M., Jones, M. W., Andrew, R. M., Gregor, L., Hauck, J., ... &amp; Zheng, B. (2022). Global carbon budget 2022. </a:t>
            </a:r>
            <a:r>
              <a:rPr lang="en-IE" sz="1200" i="1" dirty="0"/>
              <a:t>Earth System Science Data Discussions</a:t>
            </a:r>
            <a:r>
              <a:rPr lang="en-IE" sz="1200" dirty="0"/>
              <a:t>, </a:t>
            </a:r>
            <a:r>
              <a:rPr lang="en-IE" sz="1200" i="1" dirty="0"/>
              <a:t>2022</a:t>
            </a:r>
            <a:r>
              <a:rPr lang="en-IE" sz="1200" dirty="0"/>
              <a:t>, 1-159. </a:t>
            </a:r>
          </a:p>
        </p:txBody>
      </p:sp>
    </p:spTree>
    <p:extLst>
      <p:ext uri="{BB962C8B-B14F-4D97-AF65-F5344CB8AC3E}">
        <p14:creationId xmlns:p14="http://schemas.microsoft.com/office/powerpoint/2010/main" val="1071196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9ACC-9646-0312-8067-F69D7B0C0182}"/>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CC13FF6E-7B11-8176-F13E-3C9D7F1D7EC1}"/>
              </a:ext>
            </a:extLst>
          </p:cNvPr>
          <p:cNvSpPr>
            <a:spLocks noGrp="1"/>
          </p:cNvSpPr>
          <p:nvPr>
            <p:ph type="body" idx="28"/>
          </p:nvPr>
        </p:nvSpPr>
        <p:spPr/>
        <p:txBody>
          <a:bodyPr/>
          <a:lstStyle/>
          <a:p>
            <a:r>
              <a:rPr lang="en-IE" dirty="0"/>
              <a:t>NTNU (NO), CML</a:t>
            </a:r>
          </a:p>
        </p:txBody>
      </p:sp>
      <p:sp>
        <p:nvSpPr>
          <p:cNvPr id="8" name="Content Placeholder 7">
            <a:extLst>
              <a:ext uri="{FF2B5EF4-FFF2-40B4-BE49-F238E27FC236}">
                <a16:creationId xmlns:a16="http://schemas.microsoft.com/office/drawing/2014/main" id="{9AEA486C-26C6-5A38-69E7-2C744E543668}"/>
              </a:ext>
            </a:extLst>
          </p:cNvPr>
          <p:cNvSpPr>
            <a:spLocks noGrp="1"/>
          </p:cNvSpPr>
          <p:nvPr>
            <p:ph sz="quarter" idx="15"/>
          </p:nvPr>
        </p:nvSpPr>
        <p:spPr>
          <a:xfrm>
            <a:off x="480000" y="1634966"/>
            <a:ext cx="7235250" cy="4689633"/>
          </a:xfrm>
        </p:spPr>
        <p:txBody>
          <a:bodyPr numCol="2"/>
          <a:lstStyle/>
          <a:p>
            <a:pPr lvl="1"/>
            <a:r>
              <a:rPr lang="fr-FR" i="1" dirty="0" err="1"/>
              <a:t>mrIot</a:t>
            </a:r>
            <a:endParaRPr lang="fr-FR" dirty="0"/>
          </a:p>
          <a:p>
            <a:pPr lvl="2"/>
            <a:r>
              <a:rPr lang="fr-FR" dirty="0" err="1"/>
              <a:t>economic</a:t>
            </a:r>
            <a:r>
              <a:rPr lang="fr-FR" dirty="0"/>
              <a:t> table</a:t>
            </a:r>
            <a:br>
              <a:rPr lang="fr-FR" dirty="0"/>
            </a:br>
            <a:r>
              <a:rPr lang="fr-FR" dirty="0"/>
              <a:t>(44 pays + 5 </a:t>
            </a:r>
            <a:r>
              <a:rPr lang="fr-FR" dirty="0" err="1"/>
              <a:t>regions</a:t>
            </a:r>
            <a:r>
              <a:rPr lang="fr-FR" dirty="0"/>
              <a:t>) * 163 </a:t>
            </a:r>
            <a:r>
              <a:rPr lang="fr-FR" dirty="0" err="1"/>
              <a:t>sectors</a:t>
            </a:r>
            <a:endParaRPr lang="fr-FR" dirty="0"/>
          </a:p>
          <a:p>
            <a:pPr lvl="1"/>
            <a:r>
              <a:rPr lang="fr-FR" i="1" dirty="0" err="1"/>
              <a:t>mrFactorInputs</a:t>
            </a:r>
            <a:endParaRPr lang="fr-FR" dirty="0"/>
          </a:p>
          <a:p>
            <a:pPr lvl="2"/>
            <a:r>
              <a:rPr lang="en-IE" dirty="0"/>
              <a:t>9 value added categories</a:t>
            </a:r>
            <a:br>
              <a:rPr lang="en-IE" dirty="0"/>
            </a:br>
            <a:r>
              <a:rPr lang="en-IE" dirty="0"/>
              <a:t>14 categories of employment statistics</a:t>
            </a:r>
            <a:endParaRPr lang="fr-FR" dirty="0"/>
          </a:p>
          <a:p>
            <a:pPr lvl="1"/>
            <a:r>
              <a:rPr lang="fr-FR" i="1" dirty="0" err="1"/>
              <a:t>mrEmissions</a:t>
            </a:r>
            <a:endParaRPr lang="fr-FR" i="1" dirty="0"/>
          </a:p>
          <a:p>
            <a:pPr lvl="2"/>
            <a:r>
              <a:rPr lang="fr-FR" dirty="0"/>
              <a:t>423 air </a:t>
            </a:r>
            <a:r>
              <a:rPr lang="fr-FR" dirty="0" err="1"/>
              <a:t>emission</a:t>
            </a:r>
            <a:r>
              <a:rPr lang="fr-FR" dirty="0"/>
              <a:t> </a:t>
            </a:r>
            <a:r>
              <a:rPr lang="fr-FR" dirty="0" err="1"/>
              <a:t>categories</a:t>
            </a:r>
            <a:endParaRPr lang="fr-FR" dirty="0"/>
          </a:p>
          <a:p>
            <a:pPr lvl="1"/>
            <a:r>
              <a:rPr lang="fr-FR" i="1" dirty="0" err="1"/>
              <a:t>mrResources</a:t>
            </a:r>
            <a:r>
              <a:rPr lang="fr-FR" dirty="0"/>
              <a:t> et </a:t>
            </a:r>
            <a:r>
              <a:rPr lang="fr-FR" i="1" dirty="0" err="1"/>
              <a:t>mrMaterials</a:t>
            </a:r>
            <a:endParaRPr lang="fr-FR" i="1" dirty="0"/>
          </a:p>
          <a:p>
            <a:pPr lvl="2"/>
            <a:r>
              <a:rPr lang="en-IE" dirty="0"/>
              <a:t>20 categories of land use</a:t>
            </a:r>
            <a:br>
              <a:rPr lang="en-IE" dirty="0"/>
            </a:br>
            <a:r>
              <a:rPr lang="en-IE" dirty="0"/>
              <a:t>4 energy categories</a:t>
            </a:r>
            <a:br>
              <a:rPr lang="en-IE" dirty="0"/>
            </a:br>
            <a:r>
              <a:rPr lang="en-IE" dirty="0"/>
              <a:t>440 resource categories (biotic and mineral)</a:t>
            </a:r>
            <a:br>
              <a:rPr lang="en-IE" dirty="0"/>
            </a:br>
            <a:r>
              <a:rPr lang="en-IE" dirty="0"/>
              <a:t>194 categories of water footprint</a:t>
            </a:r>
            <a:br>
              <a:rPr lang="en-IE" dirty="0"/>
            </a:br>
            <a:r>
              <a:rPr lang="en-IE" dirty="0"/>
              <a:t>9 categories of fossil resources</a:t>
            </a:r>
            <a:endParaRPr lang="fr-FR" dirty="0"/>
          </a:p>
          <a:p>
            <a:pPr lvl="1"/>
            <a:r>
              <a:rPr lang="fr-FR" i="1" dirty="0" err="1"/>
              <a:t>mrFinalDemand</a:t>
            </a:r>
            <a:r>
              <a:rPr lang="fr-FR" dirty="0"/>
              <a:t>:</a:t>
            </a:r>
          </a:p>
          <a:p>
            <a:pPr lvl="2"/>
            <a:r>
              <a:rPr lang="en-IE" dirty="0"/>
              <a:t>Households</a:t>
            </a:r>
            <a:br>
              <a:rPr lang="en-IE" dirty="0"/>
            </a:br>
            <a:r>
              <a:rPr lang="en-IE" dirty="0"/>
              <a:t>Non-profit organizations serving households (NPISH)</a:t>
            </a:r>
            <a:br>
              <a:rPr lang="en-IE" dirty="0"/>
            </a:br>
            <a:r>
              <a:rPr lang="en-IE" dirty="0"/>
              <a:t>Government</a:t>
            </a:r>
            <a:br>
              <a:rPr lang="en-IE" dirty="0"/>
            </a:br>
            <a:r>
              <a:rPr lang="en-IE" dirty="0"/>
              <a:t>Gross fixed capital formation</a:t>
            </a:r>
            <a:br>
              <a:rPr lang="en-IE" dirty="0"/>
            </a:br>
            <a:r>
              <a:rPr lang="en-IE" dirty="0"/>
              <a:t>Inventory Variance</a:t>
            </a:r>
            <a:br>
              <a:rPr lang="en-IE" dirty="0"/>
            </a:br>
            <a:r>
              <a:rPr lang="en-IE" dirty="0"/>
              <a:t>Change in value</a:t>
            </a:r>
            <a:endParaRPr lang="fr-FR" dirty="0"/>
          </a:p>
          <a:p>
            <a:pPr lvl="1"/>
            <a:r>
              <a:rPr lang="fr-FR" i="1" dirty="0" err="1"/>
              <a:t>mrFDEmissions</a:t>
            </a:r>
            <a:r>
              <a:rPr lang="fr-FR" dirty="0"/>
              <a:t> et </a:t>
            </a:r>
            <a:r>
              <a:rPr lang="fr-FR" i="1" dirty="0" err="1"/>
              <a:t>mrFDMaterials</a:t>
            </a:r>
            <a:endParaRPr lang="fr-FR" i="1" dirty="0"/>
          </a:p>
          <a:p>
            <a:pPr lvl="2"/>
            <a:r>
              <a:rPr lang="en-IE" dirty="0"/>
              <a:t>Emissions and resources directly related to final demand</a:t>
            </a:r>
            <a:endParaRPr lang="fr-FR" dirty="0"/>
          </a:p>
        </p:txBody>
      </p:sp>
      <p:pic>
        <p:nvPicPr>
          <p:cNvPr id="9" name="Content Placeholder 5">
            <a:extLst>
              <a:ext uri="{FF2B5EF4-FFF2-40B4-BE49-F238E27FC236}">
                <a16:creationId xmlns:a16="http://schemas.microsoft.com/office/drawing/2014/main" id="{E0510CB3-8C72-7061-7165-ADDCA9288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0787" y="1596459"/>
            <a:ext cx="4611213" cy="4032250"/>
          </a:xfrm>
          <a:prstGeom prst="rect">
            <a:avLst/>
          </a:prstGeom>
        </p:spPr>
      </p:pic>
      <p:sp>
        <p:nvSpPr>
          <p:cNvPr id="11" name="TextBox 10">
            <a:extLst>
              <a:ext uri="{FF2B5EF4-FFF2-40B4-BE49-F238E27FC236}">
                <a16:creationId xmlns:a16="http://schemas.microsoft.com/office/drawing/2014/main" id="{D5AFA3F2-7FB0-5199-D738-C06F7D036062}"/>
              </a:ext>
            </a:extLst>
          </p:cNvPr>
          <p:cNvSpPr txBox="1"/>
          <p:nvPr/>
        </p:nvSpPr>
        <p:spPr>
          <a:xfrm>
            <a:off x="7896042" y="5667300"/>
            <a:ext cx="4124508" cy="246221"/>
          </a:xfrm>
          <a:prstGeom prst="rect">
            <a:avLst/>
          </a:prstGeom>
          <a:noFill/>
        </p:spPr>
        <p:txBody>
          <a:bodyPr wrap="square">
            <a:spAutoFit/>
          </a:bodyPr>
          <a:lstStyle/>
          <a:p>
            <a:r>
              <a:rPr lang="en-IE" sz="1000" dirty="0">
                <a:hlinkClick r:id="rId3"/>
              </a:rPr>
              <a:t>https://exiobase.eu/index.php/2-uncategorised/28-exiobase2-mr-iot</a:t>
            </a:r>
            <a:r>
              <a:rPr lang="en-IE" sz="1000" dirty="0"/>
              <a:t> </a:t>
            </a:r>
          </a:p>
        </p:txBody>
      </p:sp>
      <p:sp>
        <p:nvSpPr>
          <p:cNvPr id="12" name="Arrow: Right 11">
            <a:extLst>
              <a:ext uri="{FF2B5EF4-FFF2-40B4-BE49-F238E27FC236}">
                <a16:creationId xmlns:a16="http://schemas.microsoft.com/office/drawing/2014/main" id="{6DCAF23F-BFD6-CD8B-D89E-A63A903E233A}"/>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Content Placeholder 7">
            <a:extLst>
              <a:ext uri="{FF2B5EF4-FFF2-40B4-BE49-F238E27FC236}">
                <a16:creationId xmlns:a16="http://schemas.microsoft.com/office/drawing/2014/main" id="{AA84246B-60E3-7863-5A4C-B12F7C149FA6}"/>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a:t>
            </a:r>
          </a:p>
        </p:txBody>
      </p:sp>
      <p:sp>
        <p:nvSpPr>
          <p:cNvPr id="14" name="Rectangle 13">
            <a:extLst>
              <a:ext uri="{FF2B5EF4-FFF2-40B4-BE49-F238E27FC236}">
                <a16:creationId xmlns:a16="http://schemas.microsoft.com/office/drawing/2014/main" id="{3D00F3B9-24A1-28BA-E2EC-82394DCE55A6}"/>
              </a:ext>
            </a:extLst>
          </p:cNvPr>
          <p:cNvSpPr/>
          <p:nvPr/>
        </p:nvSpPr>
        <p:spPr>
          <a:xfrm>
            <a:off x="7889008" y="1790700"/>
            <a:ext cx="1438458" cy="1571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5" name="Rectangle 14">
            <a:extLst>
              <a:ext uri="{FF2B5EF4-FFF2-40B4-BE49-F238E27FC236}">
                <a16:creationId xmlns:a16="http://schemas.microsoft.com/office/drawing/2014/main" id="{6073543C-B6FA-E46C-E9FF-41C0023FF044}"/>
              </a:ext>
            </a:extLst>
          </p:cNvPr>
          <p:cNvSpPr/>
          <p:nvPr/>
        </p:nvSpPr>
        <p:spPr>
          <a:xfrm>
            <a:off x="7889008" y="3362326"/>
            <a:ext cx="1438458" cy="3111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Rectangle 15">
            <a:extLst>
              <a:ext uri="{FF2B5EF4-FFF2-40B4-BE49-F238E27FC236}">
                <a16:creationId xmlns:a16="http://schemas.microsoft.com/office/drawing/2014/main" id="{28179CCD-C35E-D893-015D-CA6327470101}"/>
              </a:ext>
            </a:extLst>
          </p:cNvPr>
          <p:cNvSpPr/>
          <p:nvPr/>
        </p:nvSpPr>
        <p:spPr>
          <a:xfrm>
            <a:off x="7889008" y="3673476"/>
            <a:ext cx="1438458" cy="6318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7" name="Rectangle 16">
            <a:extLst>
              <a:ext uri="{FF2B5EF4-FFF2-40B4-BE49-F238E27FC236}">
                <a16:creationId xmlns:a16="http://schemas.microsoft.com/office/drawing/2014/main" id="{1EBBC1C1-03D4-810C-3142-164720C8C82A}"/>
              </a:ext>
            </a:extLst>
          </p:cNvPr>
          <p:cNvSpPr/>
          <p:nvPr/>
        </p:nvSpPr>
        <p:spPr>
          <a:xfrm>
            <a:off x="7889008" y="4305299"/>
            <a:ext cx="1438458" cy="129352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Rectangle 17">
            <a:extLst>
              <a:ext uri="{FF2B5EF4-FFF2-40B4-BE49-F238E27FC236}">
                <a16:creationId xmlns:a16="http://schemas.microsoft.com/office/drawing/2014/main" id="{912B2003-9789-5162-2729-33565913DAD5}"/>
              </a:ext>
            </a:extLst>
          </p:cNvPr>
          <p:cNvSpPr/>
          <p:nvPr/>
        </p:nvSpPr>
        <p:spPr>
          <a:xfrm>
            <a:off x="9321275" y="1634966"/>
            <a:ext cx="694922" cy="172735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D516BF21-ADC4-1144-E839-5B3EB7806729}"/>
              </a:ext>
            </a:extLst>
          </p:cNvPr>
          <p:cNvSpPr/>
          <p:nvPr/>
        </p:nvSpPr>
        <p:spPr>
          <a:xfrm>
            <a:off x="9321275" y="3673476"/>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Rectangle 19">
            <a:extLst>
              <a:ext uri="{FF2B5EF4-FFF2-40B4-BE49-F238E27FC236}">
                <a16:creationId xmlns:a16="http://schemas.microsoft.com/office/drawing/2014/main" id="{4D419101-02BB-6D8C-3EC3-57B940C47AAB}"/>
              </a:ext>
            </a:extLst>
          </p:cNvPr>
          <p:cNvSpPr/>
          <p:nvPr/>
        </p:nvSpPr>
        <p:spPr>
          <a:xfrm>
            <a:off x="9321275" y="4967003"/>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21" name="Picture 20" descr="A black background with a letter&#10;&#10;Description automatically generated">
            <a:extLst>
              <a:ext uri="{FF2B5EF4-FFF2-40B4-BE49-F238E27FC236}">
                <a16:creationId xmlns:a16="http://schemas.microsoft.com/office/drawing/2014/main" id="{588604AB-511A-D84E-E2C6-82DB38E5C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
        <p:nvSpPr>
          <p:cNvPr id="22" name="TextBox 21">
            <a:extLst>
              <a:ext uri="{FF2B5EF4-FFF2-40B4-BE49-F238E27FC236}">
                <a16:creationId xmlns:a16="http://schemas.microsoft.com/office/drawing/2014/main" id="{6A6F9447-66B8-9148-A199-338811382937}"/>
              </a:ext>
            </a:extLst>
          </p:cNvPr>
          <p:cNvSpPr txBox="1"/>
          <p:nvPr/>
        </p:nvSpPr>
        <p:spPr>
          <a:xfrm>
            <a:off x="9048750" y="818477"/>
            <a:ext cx="2971800" cy="184666"/>
          </a:xfrm>
          <a:prstGeom prst="rect">
            <a:avLst/>
          </a:prstGeom>
          <a:noFill/>
        </p:spPr>
        <p:txBody>
          <a:bodyPr wrap="square" lIns="0" tIns="0" rIns="0" bIns="0" rtlCol="0" anchor="b">
            <a:spAutoFit/>
          </a:bodyPr>
          <a:lstStyle/>
          <a:p>
            <a:pPr algn="l"/>
            <a:r>
              <a:rPr lang="en-IE" sz="1200" dirty="0">
                <a:solidFill>
                  <a:srgbClr val="FF0000"/>
                </a:solidFill>
                <a:latin typeface="+mn-lt"/>
              </a:rPr>
              <a:t>Sources</a:t>
            </a:r>
          </a:p>
        </p:txBody>
      </p:sp>
    </p:spTree>
    <p:extLst>
      <p:ext uri="{BB962C8B-B14F-4D97-AF65-F5344CB8AC3E}">
        <p14:creationId xmlns:p14="http://schemas.microsoft.com/office/powerpoint/2010/main" val="26096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fade">
                                      <p:cBhvr>
                                        <p:cTn id="40" dur="500"/>
                                        <p:tgtEl>
                                          <p:spTgt spid="8">
                                            <p:txEl>
                                              <p:pRg st="6" end="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Effect transition="in" filter="fade">
                                      <p:cBhvr>
                                        <p:cTn id="43" dur="500"/>
                                        <p:tgtEl>
                                          <p:spTgt spid="8">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Effect transition="in" filter="fade">
                                      <p:cBhvr>
                                        <p:cTn id="51" dur="500"/>
                                        <p:tgtEl>
                                          <p:spTgt spid="8">
                                            <p:txEl>
                                              <p:pRg st="8" end="8"/>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txEl>
                                              <p:pRg st="9" end="9"/>
                                            </p:txEl>
                                          </p:spTgt>
                                        </p:tgtEl>
                                        <p:attrNameLst>
                                          <p:attrName>style.visibility</p:attrName>
                                        </p:attrNameLst>
                                      </p:cBhvr>
                                      <p:to>
                                        <p:strVal val="visible"/>
                                      </p:to>
                                    </p:set>
                                    <p:animEffect transition="in" filter="fade">
                                      <p:cBhvr>
                                        <p:cTn id="54" dur="500"/>
                                        <p:tgtEl>
                                          <p:spTgt spid="8">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0" end="10"/>
                                            </p:txEl>
                                          </p:spTgt>
                                        </p:tgtEl>
                                        <p:attrNameLst>
                                          <p:attrName>style.visibility</p:attrName>
                                        </p:attrNameLst>
                                      </p:cBhvr>
                                      <p:to>
                                        <p:strVal val="visible"/>
                                      </p:to>
                                    </p:set>
                                    <p:animEffect transition="in" filter="fade">
                                      <p:cBhvr>
                                        <p:cTn id="62" dur="500"/>
                                        <p:tgtEl>
                                          <p:spTgt spid="8">
                                            <p:txEl>
                                              <p:pRg st="10" end="1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11" end="11"/>
                                            </p:txEl>
                                          </p:spTgt>
                                        </p:tgtEl>
                                        <p:attrNameLst>
                                          <p:attrName>style.visibility</p:attrName>
                                        </p:attrNameLst>
                                      </p:cBhvr>
                                      <p:to>
                                        <p:strVal val="visible"/>
                                      </p:to>
                                    </p:set>
                                    <p:animEffect transition="in" filter="fade">
                                      <p:cBhvr>
                                        <p:cTn id="65" dur="500"/>
                                        <p:tgtEl>
                                          <p:spTgt spid="8">
                                            <p:txEl>
                                              <p:pRg st="11" end="1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4" grpId="0" animBg="1"/>
      <p:bldP spid="15" grpId="0" animBg="1"/>
      <p:bldP spid="16" grpId="0" animBg="1"/>
      <p:bldP spid="17"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10290-8909-D641-21A8-9BA108E21615}"/>
              </a:ext>
            </a:extLst>
          </p:cNvPr>
          <p:cNvSpPr>
            <a:spLocks noGrp="1"/>
          </p:cNvSpPr>
          <p:nvPr>
            <p:ph type="title"/>
          </p:nvPr>
        </p:nvSpPr>
        <p:spPr/>
        <p:txBody>
          <a:bodyPr/>
          <a:lstStyle/>
          <a:p>
            <a:r>
              <a:rPr lang="en-IE" dirty="0"/>
              <a:t>Structure</a:t>
            </a:r>
          </a:p>
        </p:txBody>
      </p:sp>
      <p:graphicFrame>
        <p:nvGraphicFramePr>
          <p:cNvPr id="2" name="Content Placeholder 1">
            <a:extLst>
              <a:ext uri="{FF2B5EF4-FFF2-40B4-BE49-F238E27FC236}">
                <a16:creationId xmlns:a16="http://schemas.microsoft.com/office/drawing/2014/main" id="{9E1EAA48-1474-6014-F6D9-44961E49B7BA}"/>
              </a:ext>
            </a:extLst>
          </p:cNvPr>
          <p:cNvGraphicFramePr>
            <a:graphicFrameLocks noGrp="1"/>
          </p:cNvGraphicFramePr>
          <p:nvPr>
            <p:ph sz="quarter" idx="15"/>
            <p:extLst>
              <p:ext uri="{D42A27DB-BD31-4B8C-83A1-F6EECF244321}">
                <p14:modId xmlns:p14="http://schemas.microsoft.com/office/powerpoint/2010/main" val="23372356"/>
              </p:ext>
            </p:extLst>
          </p:nvPr>
        </p:nvGraphicFramePr>
        <p:xfrm>
          <a:off x="361950" y="368829"/>
          <a:ext cx="6267450" cy="6045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42090C50-FC49-772D-3E5A-718146BDEF77}"/>
              </a:ext>
            </a:extLst>
          </p:cNvPr>
          <p:cNvSpPr>
            <a:spLocks noGrp="1"/>
          </p:cNvSpPr>
          <p:nvPr>
            <p:ph sz="quarter" idx="16"/>
          </p:nvPr>
        </p:nvSpPr>
        <p:spPr>
          <a:xfrm>
            <a:off x="5581650" y="838200"/>
            <a:ext cx="6600825" cy="5650971"/>
          </a:xfrm>
          <a:solidFill>
            <a:schemeClr val="bg1"/>
          </a:solidFill>
        </p:spPr>
        <p:txBody>
          <a:bodyPr/>
          <a:lstStyle/>
          <a:p>
            <a:r>
              <a:rPr lang="en-IE" dirty="0"/>
              <a:t>Z, </a:t>
            </a:r>
            <a:r>
              <a:rPr lang="en-IE" i="1" dirty="0"/>
              <a:t>Y</a:t>
            </a:r>
            <a:r>
              <a:rPr lang="en-IE" dirty="0"/>
              <a:t>, </a:t>
            </a:r>
            <a:r>
              <a:rPr lang="en-IE" i="1" dirty="0"/>
              <a:t>F</a:t>
            </a:r>
            <a:r>
              <a:rPr lang="en-IE" dirty="0"/>
              <a:t>, and </a:t>
            </a:r>
            <a:r>
              <a:rPr lang="en-IE" i="1" dirty="0"/>
              <a:t>F_Y</a:t>
            </a:r>
            <a:r>
              <a:rPr lang="en-IE" dirty="0"/>
              <a:t> are the only input data</a:t>
            </a:r>
          </a:p>
          <a:p>
            <a:r>
              <a:rPr lang="en-IE" dirty="0"/>
              <a:t>Everything else is calculated</a:t>
            </a:r>
          </a:p>
          <a:p>
            <a:pPr lvl="1"/>
            <a:r>
              <a:rPr lang="en-IE" b="1" dirty="0"/>
              <a:t>Economic flows</a:t>
            </a:r>
          </a:p>
          <a:p>
            <a:pPr lvl="1"/>
            <a:r>
              <a:rPr lang="fr-FR" dirty="0"/>
              <a:t>x: total output</a:t>
            </a:r>
          </a:p>
          <a:p>
            <a:pPr lvl="1"/>
            <a:r>
              <a:rPr lang="fr-FR" dirty="0"/>
              <a:t>A: </a:t>
            </a:r>
            <a:r>
              <a:rPr lang="fr-FR" dirty="0" err="1"/>
              <a:t>technical</a:t>
            </a:r>
            <a:r>
              <a:rPr lang="fr-FR" dirty="0"/>
              <a:t> coefficients</a:t>
            </a:r>
          </a:p>
          <a:p>
            <a:pPr lvl="1"/>
            <a:r>
              <a:rPr lang="fr-FR" dirty="0"/>
              <a:t>L: Leontief inverse</a:t>
            </a:r>
            <a:endParaRPr lang="en-IE" dirty="0"/>
          </a:p>
          <a:p>
            <a:pPr lvl="1"/>
            <a:endParaRPr lang="en-IE" dirty="0"/>
          </a:p>
          <a:p>
            <a:pPr lvl="1"/>
            <a:r>
              <a:rPr lang="en-IE" b="1" dirty="0"/>
              <a:t>Environmental extensions</a:t>
            </a:r>
          </a:p>
          <a:p>
            <a:pPr lvl="1"/>
            <a:r>
              <a:rPr lang="en-IE" dirty="0"/>
              <a:t>S: direct emission factors</a:t>
            </a:r>
          </a:p>
          <a:p>
            <a:pPr lvl="1"/>
            <a:r>
              <a:rPr lang="en-IE" dirty="0"/>
              <a:t>M: life cycle emission factors</a:t>
            </a:r>
          </a:p>
          <a:p>
            <a:pPr lvl="1"/>
            <a:endParaRPr lang="en-IE" dirty="0"/>
          </a:p>
          <a:p>
            <a:pPr lvl="1"/>
            <a:r>
              <a:rPr lang="en-IE" b="1" dirty="0"/>
              <a:t>Rapports </a:t>
            </a:r>
            <a:r>
              <a:rPr lang="en-IE" b="1" dirty="0" err="1"/>
              <a:t>environnementaux</a:t>
            </a:r>
            <a:endParaRPr lang="en-IE" b="1" dirty="0"/>
          </a:p>
          <a:p>
            <a:pPr lvl="1"/>
            <a:r>
              <a:rPr lang="en-IE" dirty="0"/>
              <a:t>D_[imp/exp/</a:t>
            </a:r>
            <a:r>
              <a:rPr lang="en-IE" dirty="0" err="1"/>
              <a:t>pba</a:t>
            </a:r>
            <a:r>
              <a:rPr lang="en-IE" dirty="0"/>
              <a:t>/cba]: </a:t>
            </a:r>
            <a:r>
              <a:rPr lang="fr-FR" dirty="0"/>
              <a:t>import/export/production/</a:t>
            </a:r>
            <a:r>
              <a:rPr lang="fr-FR" dirty="0" err="1"/>
              <a:t>consumption</a:t>
            </a:r>
            <a:r>
              <a:rPr lang="fr-FR" dirty="0"/>
              <a:t> </a:t>
            </a:r>
            <a:r>
              <a:rPr lang="fr-FR" dirty="0" err="1"/>
              <a:t>emissions</a:t>
            </a:r>
            <a:endParaRPr lang="en-IE" dirty="0"/>
          </a:p>
          <a:p>
            <a:pPr lvl="1"/>
            <a:r>
              <a:rPr lang="en-IE" dirty="0"/>
              <a:t>D_*_[reg/cap]: same thing, aggregated by region or per capita</a:t>
            </a:r>
          </a:p>
        </p:txBody>
      </p:sp>
      <p:sp>
        <p:nvSpPr>
          <p:cNvPr id="3" name="Arrow: Right 2">
            <a:extLst>
              <a:ext uri="{FF2B5EF4-FFF2-40B4-BE49-F238E27FC236}">
                <a16:creationId xmlns:a16="http://schemas.microsoft.com/office/drawing/2014/main" id="{D0C30DAB-2206-F002-9B65-C0EBB30E4EDB}"/>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870EA938-D1B4-AC81-8814-61333B5D9687}"/>
              </a:ext>
            </a:extLst>
          </p:cNvPr>
          <p:cNvSpPr txBox="1">
            <a:spLocks/>
          </p:cNvSpPr>
          <p:nvPr/>
        </p:nvSpPr>
        <p:spPr>
          <a:xfrm>
            <a:off x="1442025" y="6494873"/>
            <a:ext cx="7971482"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a:t>
            </a:r>
          </a:p>
        </p:txBody>
      </p:sp>
      <p:pic>
        <p:nvPicPr>
          <p:cNvPr id="11" name="Picture 10" descr="A black background with a letter&#10;&#10;Description automatically generated">
            <a:extLst>
              <a:ext uri="{FF2B5EF4-FFF2-40B4-BE49-F238E27FC236}">
                <a16:creationId xmlns:a16="http://schemas.microsoft.com/office/drawing/2014/main" id="{1302091C-1EFF-ED72-B4EE-C099CB1DCA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Tree>
    <p:extLst>
      <p:ext uri="{BB962C8B-B14F-4D97-AF65-F5344CB8AC3E}">
        <p14:creationId xmlns:p14="http://schemas.microsoft.com/office/powerpoint/2010/main" val="180633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385185D8-F4A1-4322-B18E-D4726F49448A}"/>
                                            </p:graphicEl>
                                          </p:spTgt>
                                        </p:tgtEl>
                                        <p:attrNameLst>
                                          <p:attrName>style.visibility</p:attrName>
                                        </p:attrNameLst>
                                      </p:cBhvr>
                                      <p:to>
                                        <p:strVal val="visible"/>
                                      </p:to>
                                    </p:set>
                                    <p:animEffect transition="in" filter="fade">
                                      <p:cBhvr>
                                        <p:cTn id="7" dur="500"/>
                                        <p:tgtEl>
                                          <p:spTgt spid="2">
                                            <p:graphicEl>
                                              <a:dgm id="{385185D8-F4A1-4322-B18E-D4726F49448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E90D69A-5D25-4E27-9266-80FD0FBFA183}"/>
                                            </p:graphicEl>
                                          </p:spTgt>
                                        </p:tgtEl>
                                        <p:attrNameLst>
                                          <p:attrName>style.visibility</p:attrName>
                                        </p:attrNameLst>
                                      </p:cBhvr>
                                      <p:to>
                                        <p:strVal val="visible"/>
                                      </p:to>
                                    </p:set>
                                    <p:animEffect transition="in" filter="fade">
                                      <p:cBhvr>
                                        <p:cTn id="12" dur="500"/>
                                        <p:tgtEl>
                                          <p:spTgt spid="2">
                                            <p:graphicEl>
                                              <a:dgm id="{7E90D69A-5D25-4E27-9266-80FD0FBFA18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9716437D-4694-4F58-8930-5C91E4404F7A}"/>
                                            </p:graphicEl>
                                          </p:spTgt>
                                        </p:tgtEl>
                                        <p:attrNameLst>
                                          <p:attrName>style.visibility</p:attrName>
                                        </p:attrNameLst>
                                      </p:cBhvr>
                                      <p:to>
                                        <p:strVal val="visible"/>
                                      </p:to>
                                    </p:set>
                                    <p:animEffect transition="in" filter="fade">
                                      <p:cBhvr>
                                        <p:cTn id="15" dur="500"/>
                                        <p:tgtEl>
                                          <p:spTgt spid="2">
                                            <p:graphicEl>
                                              <a:dgm id="{9716437D-4694-4F58-8930-5C91E4404F7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EBD068A5-8605-4230-B57C-33C67B51F25E}"/>
                                            </p:graphicEl>
                                          </p:spTgt>
                                        </p:tgtEl>
                                        <p:attrNameLst>
                                          <p:attrName>style.visibility</p:attrName>
                                        </p:attrNameLst>
                                      </p:cBhvr>
                                      <p:to>
                                        <p:strVal val="visible"/>
                                      </p:to>
                                    </p:set>
                                    <p:animEffect transition="in" filter="fade">
                                      <p:cBhvr>
                                        <p:cTn id="20" dur="500"/>
                                        <p:tgtEl>
                                          <p:spTgt spid="2">
                                            <p:graphicEl>
                                              <a:dgm id="{EBD068A5-8605-4230-B57C-33C67B51F25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30D9DAF6-8516-4877-A008-26CD127D5125}"/>
                                            </p:graphicEl>
                                          </p:spTgt>
                                        </p:tgtEl>
                                        <p:attrNameLst>
                                          <p:attrName>style.visibility</p:attrName>
                                        </p:attrNameLst>
                                      </p:cBhvr>
                                      <p:to>
                                        <p:strVal val="visible"/>
                                      </p:to>
                                    </p:set>
                                    <p:animEffect transition="in" filter="fade">
                                      <p:cBhvr>
                                        <p:cTn id="23" dur="500"/>
                                        <p:tgtEl>
                                          <p:spTgt spid="2">
                                            <p:graphicEl>
                                              <a:dgm id="{30D9DAF6-8516-4877-A008-26CD127D512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6F97D0C2-DE17-4276-B668-E6DF7028576B}"/>
                                            </p:graphicEl>
                                          </p:spTgt>
                                        </p:tgtEl>
                                        <p:attrNameLst>
                                          <p:attrName>style.visibility</p:attrName>
                                        </p:attrNameLst>
                                      </p:cBhvr>
                                      <p:to>
                                        <p:strVal val="visible"/>
                                      </p:to>
                                    </p:set>
                                    <p:animEffect transition="in" filter="fade">
                                      <p:cBhvr>
                                        <p:cTn id="28" dur="500"/>
                                        <p:tgtEl>
                                          <p:spTgt spid="2">
                                            <p:graphicEl>
                                              <a:dgm id="{6F97D0C2-DE17-4276-B668-E6DF7028576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6E9B7199-FC4C-4541-8DD2-A54DD6E1245E}"/>
                                            </p:graphicEl>
                                          </p:spTgt>
                                        </p:tgtEl>
                                        <p:attrNameLst>
                                          <p:attrName>style.visibility</p:attrName>
                                        </p:attrNameLst>
                                      </p:cBhvr>
                                      <p:to>
                                        <p:strVal val="visible"/>
                                      </p:to>
                                    </p:set>
                                    <p:animEffect transition="in" filter="fade">
                                      <p:cBhvr>
                                        <p:cTn id="31" dur="500"/>
                                        <p:tgtEl>
                                          <p:spTgt spid="2">
                                            <p:graphicEl>
                                              <a:dgm id="{6E9B7199-FC4C-4541-8DD2-A54DD6E1245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6E6BC3B4-BF75-46B6-B483-228941DB955F}"/>
                                            </p:graphicEl>
                                          </p:spTgt>
                                        </p:tgtEl>
                                        <p:attrNameLst>
                                          <p:attrName>style.visibility</p:attrName>
                                        </p:attrNameLst>
                                      </p:cBhvr>
                                      <p:to>
                                        <p:strVal val="visible"/>
                                      </p:to>
                                    </p:set>
                                    <p:animEffect transition="in" filter="fade">
                                      <p:cBhvr>
                                        <p:cTn id="36" dur="500"/>
                                        <p:tgtEl>
                                          <p:spTgt spid="2">
                                            <p:graphicEl>
                                              <a:dgm id="{6E6BC3B4-BF75-46B6-B483-228941DB955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7EA79172-2E6A-4A60-A793-B50BFB3FD2B6}"/>
                                            </p:graphicEl>
                                          </p:spTgt>
                                        </p:tgtEl>
                                        <p:attrNameLst>
                                          <p:attrName>style.visibility</p:attrName>
                                        </p:attrNameLst>
                                      </p:cBhvr>
                                      <p:to>
                                        <p:strVal val="visible"/>
                                      </p:to>
                                    </p:set>
                                    <p:animEffect transition="in" filter="fade">
                                      <p:cBhvr>
                                        <p:cTn id="39" dur="500"/>
                                        <p:tgtEl>
                                          <p:spTgt spid="2">
                                            <p:graphicEl>
                                              <a:dgm id="{7EA79172-2E6A-4A60-A793-B50BFB3FD2B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F841AECE-5623-47D5-B3A2-BA9E1645F88E}"/>
                                            </p:graphicEl>
                                          </p:spTgt>
                                        </p:tgtEl>
                                        <p:attrNameLst>
                                          <p:attrName>style.visibility</p:attrName>
                                        </p:attrNameLst>
                                      </p:cBhvr>
                                      <p:to>
                                        <p:strVal val="visible"/>
                                      </p:to>
                                    </p:set>
                                    <p:animEffect transition="in" filter="fade">
                                      <p:cBhvr>
                                        <p:cTn id="44" dur="500"/>
                                        <p:tgtEl>
                                          <p:spTgt spid="2">
                                            <p:graphicEl>
                                              <a:dgm id="{F841AECE-5623-47D5-B3A2-BA9E1645F88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417F671F-00C2-4EFA-8732-FA3AF9EB796B}"/>
                                            </p:graphicEl>
                                          </p:spTgt>
                                        </p:tgtEl>
                                        <p:attrNameLst>
                                          <p:attrName>style.visibility</p:attrName>
                                        </p:attrNameLst>
                                      </p:cBhvr>
                                      <p:to>
                                        <p:strVal val="visible"/>
                                      </p:to>
                                    </p:set>
                                    <p:animEffect transition="in" filter="fade">
                                      <p:cBhvr>
                                        <p:cTn id="47" dur="500"/>
                                        <p:tgtEl>
                                          <p:spTgt spid="2">
                                            <p:graphicEl>
                                              <a:dgm id="{417F671F-00C2-4EFA-8732-FA3AF9EB796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7F18FD1F-763B-4F7F-AB8D-7B8E57563B89}"/>
                                            </p:graphicEl>
                                          </p:spTgt>
                                        </p:tgtEl>
                                        <p:attrNameLst>
                                          <p:attrName>style.visibility</p:attrName>
                                        </p:attrNameLst>
                                      </p:cBhvr>
                                      <p:to>
                                        <p:strVal val="visible"/>
                                      </p:to>
                                    </p:set>
                                    <p:animEffect transition="in" filter="fade">
                                      <p:cBhvr>
                                        <p:cTn id="52" dur="500"/>
                                        <p:tgtEl>
                                          <p:spTgt spid="2">
                                            <p:graphicEl>
                                              <a:dgm id="{7F18FD1F-763B-4F7F-AB8D-7B8E57563B89}"/>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4577364C-536C-4ADE-9EFE-D79C738E62A0}"/>
                                            </p:graphicEl>
                                          </p:spTgt>
                                        </p:tgtEl>
                                        <p:attrNameLst>
                                          <p:attrName>style.visibility</p:attrName>
                                        </p:attrNameLst>
                                      </p:cBhvr>
                                      <p:to>
                                        <p:strVal val="visible"/>
                                      </p:to>
                                    </p:set>
                                    <p:animEffect transition="in" filter="fade">
                                      <p:cBhvr>
                                        <p:cTn id="55" dur="500"/>
                                        <p:tgtEl>
                                          <p:spTgt spid="2">
                                            <p:graphicEl>
                                              <a:dgm id="{4577364C-536C-4ADE-9EFE-D79C738E62A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F7CFBD1F-C407-42C5-A719-E3D024C9D4CB}"/>
                                            </p:graphicEl>
                                          </p:spTgt>
                                        </p:tgtEl>
                                        <p:attrNameLst>
                                          <p:attrName>style.visibility</p:attrName>
                                        </p:attrNameLst>
                                      </p:cBhvr>
                                      <p:to>
                                        <p:strVal val="visible"/>
                                      </p:to>
                                    </p:set>
                                    <p:animEffect transition="in" filter="fade">
                                      <p:cBhvr>
                                        <p:cTn id="60" dur="500"/>
                                        <p:tgtEl>
                                          <p:spTgt spid="2">
                                            <p:graphicEl>
                                              <a:dgm id="{F7CFBD1F-C407-42C5-A719-E3D024C9D4C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A9A58033-678B-4C7E-9832-8BE7B97F8102}"/>
                                            </p:graphicEl>
                                          </p:spTgt>
                                        </p:tgtEl>
                                        <p:attrNameLst>
                                          <p:attrName>style.visibility</p:attrName>
                                        </p:attrNameLst>
                                      </p:cBhvr>
                                      <p:to>
                                        <p:strVal val="visible"/>
                                      </p:to>
                                    </p:set>
                                    <p:animEffect transition="in" filter="fade">
                                      <p:cBhvr>
                                        <p:cTn id="63" dur="500"/>
                                        <p:tgtEl>
                                          <p:spTgt spid="2">
                                            <p:graphicEl>
                                              <a:dgm id="{A9A58033-678B-4C7E-9832-8BE7B97F8102}"/>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FE4C2BA0-93FD-44AD-B50C-E7C930554968}"/>
                                            </p:graphicEl>
                                          </p:spTgt>
                                        </p:tgtEl>
                                        <p:attrNameLst>
                                          <p:attrName>style.visibility</p:attrName>
                                        </p:attrNameLst>
                                      </p:cBhvr>
                                      <p:to>
                                        <p:strVal val="visible"/>
                                      </p:to>
                                    </p:set>
                                    <p:animEffect transition="in" filter="fade">
                                      <p:cBhvr>
                                        <p:cTn id="68" dur="500"/>
                                        <p:tgtEl>
                                          <p:spTgt spid="2">
                                            <p:graphicEl>
                                              <a:dgm id="{FE4C2BA0-93FD-44AD-B50C-E7C93055496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77C9087B-F75C-4F05-85F3-EB66CE15A4CC}"/>
                                            </p:graphicEl>
                                          </p:spTgt>
                                        </p:tgtEl>
                                        <p:attrNameLst>
                                          <p:attrName>style.visibility</p:attrName>
                                        </p:attrNameLst>
                                      </p:cBhvr>
                                      <p:to>
                                        <p:strVal val="visible"/>
                                      </p:to>
                                    </p:set>
                                    <p:animEffect transition="in" filter="fade">
                                      <p:cBhvr>
                                        <p:cTn id="71" dur="500"/>
                                        <p:tgtEl>
                                          <p:spTgt spid="2">
                                            <p:graphicEl>
                                              <a:dgm id="{77C9087B-F75C-4F05-85F3-EB66CE15A4CC}"/>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
                                            <p:graphicEl>
                                              <a:dgm id="{18AF5672-14BC-49B7-B160-40137B20618C}"/>
                                            </p:graphicEl>
                                          </p:spTgt>
                                        </p:tgtEl>
                                        <p:attrNameLst>
                                          <p:attrName>style.visibility</p:attrName>
                                        </p:attrNameLst>
                                      </p:cBhvr>
                                      <p:to>
                                        <p:strVal val="visible"/>
                                      </p:to>
                                    </p:set>
                                    <p:animEffect transition="in" filter="fade">
                                      <p:cBhvr>
                                        <p:cTn id="76" dur="500"/>
                                        <p:tgtEl>
                                          <p:spTgt spid="2">
                                            <p:graphicEl>
                                              <a:dgm id="{18AF5672-14BC-49B7-B160-40137B20618C}"/>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
                                            <p:graphicEl>
                                              <a:dgm id="{A5F755D4-6545-43B2-9803-63837FDC2683}"/>
                                            </p:graphicEl>
                                          </p:spTgt>
                                        </p:tgtEl>
                                        <p:attrNameLst>
                                          <p:attrName>style.visibility</p:attrName>
                                        </p:attrNameLst>
                                      </p:cBhvr>
                                      <p:to>
                                        <p:strVal val="visible"/>
                                      </p:to>
                                    </p:set>
                                    <p:animEffect transition="in" filter="fade">
                                      <p:cBhvr>
                                        <p:cTn id="79" dur="500"/>
                                        <p:tgtEl>
                                          <p:spTgt spid="2">
                                            <p:graphicEl>
                                              <a:dgm id="{A5F755D4-6545-43B2-9803-63837FDC2683}"/>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
                                            <p:graphicEl>
                                              <a:dgm id="{1EB26254-1335-4D7C-AC8F-ECC6CF730452}"/>
                                            </p:graphicEl>
                                          </p:spTgt>
                                        </p:tgtEl>
                                        <p:attrNameLst>
                                          <p:attrName>style.visibility</p:attrName>
                                        </p:attrNameLst>
                                      </p:cBhvr>
                                      <p:to>
                                        <p:strVal val="visible"/>
                                      </p:to>
                                    </p:set>
                                    <p:animEffect transition="in" filter="fade">
                                      <p:cBhvr>
                                        <p:cTn id="84" dur="500"/>
                                        <p:tgtEl>
                                          <p:spTgt spid="2">
                                            <p:graphicEl>
                                              <a:dgm id="{1EB26254-1335-4D7C-AC8F-ECC6CF730452}"/>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
                                            <p:graphicEl>
                                              <a:dgm id="{DD85758B-F16E-420B-B868-BD1EE558B4EB}"/>
                                            </p:graphicEl>
                                          </p:spTgt>
                                        </p:tgtEl>
                                        <p:attrNameLst>
                                          <p:attrName>style.visibility</p:attrName>
                                        </p:attrNameLst>
                                      </p:cBhvr>
                                      <p:to>
                                        <p:strVal val="visible"/>
                                      </p:to>
                                    </p:set>
                                    <p:animEffect transition="in" filter="fade">
                                      <p:cBhvr>
                                        <p:cTn id="87" dur="500"/>
                                        <p:tgtEl>
                                          <p:spTgt spid="2">
                                            <p:graphicEl>
                                              <a:dgm id="{DD85758B-F16E-420B-B868-BD1EE558B4EB}"/>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graphicEl>
                                              <a:dgm id="{AF6E1D90-E2CD-4885-B720-6A5CB0AE7902}"/>
                                            </p:graphicEl>
                                          </p:spTgt>
                                        </p:tgtEl>
                                        <p:attrNameLst>
                                          <p:attrName>style.visibility</p:attrName>
                                        </p:attrNameLst>
                                      </p:cBhvr>
                                      <p:to>
                                        <p:strVal val="visible"/>
                                      </p:to>
                                    </p:set>
                                    <p:animEffect transition="in" filter="fade">
                                      <p:cBhvr>
                                        <p:cTn id="92" dur="500"/>
                                        <p:tgtEl>
                                          <p:spTgt spid="2">
                                            <p:graphicEl>
                                              <a:dgm id="{AF6E1D90-E2CD-4885-B720-6A5CB0AE7902}"/>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
                                            <p:graphicEl>
                                              <a:dgm id="{85C799CF-0E37-495C-81B6-539FC4B74A4B}"/>
                                            </p:graphicEl>
                                          </p:spTgt>
                                        </p:tgtEl>
                                        <p:attrNameLst>
                                          <p:attrName>style.visibility</p:attrName>
                                        </p:attrNameLst>
                                      </p:cBhvr>
                                      <p:to>
                                        <p:strVal val="visible"/>
                                      </p:to>
                                    </p:set>
                                    <p:animEffect transition="in" filter="fade">
                                      <p:cBhvr>
                                        <p:cTn id="95" dur="500"/>
                                        <p:tgtEl>
                                          <p:spTgt spid="2">
                                            <p:graphicEl>
                                              <a:dgm id="{85C799CF-0E37-495C-81B6-539FC4B74A4B}"/>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
                                            <p:graphicEl>
                                              <a:dgm id="{1C17F391-5286-4ED1-9AC5-19890261A50D}"/>
                                            </p:graphicEl>
                                          </p:spTgt>
                                        </p:tgtEl>
                                        <p:attrNameLst>
                                          <p:attrName>style.visibility</p:attrName>
                                        </p:attrNameLst>
                                      </p:cBhvr>
                                      <p:to>
                                        <p:strVal val="visible"/>
                                      </p:to>
                                    </p:set>
                                    <p:animEffect transition="in" filter="fade">
                                      <p:cBhvr>
                                        <p:cTn id="100" dur="500"/>
                                        <p:tgtEl>
                                          <p:spTgt spid="2">
                                            <p:graphicEl>
                                              <a:dgm id="{1C17F391-5286-4ED1-9AC5-19890261A50D}"/>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
                                            <p:graphicEl>
                                              <a:dgm id="{E8EEAAC9-A475-4568-ABEA-840676941943}"/>
                                            </p:graphicEl>
                                          </p:spTgt>
                                        </p:tgtEl>
                                        <p:attrNameLst>
                                          <p:attrName>style.visibility</p:attrName>
                                        </p:attrNameLst>
                                      </p:cBhvr>
                                      <p:to>
                                        <p:strVal val="visible"/>
                                      </p:to>
                                    </p:set>
                                    <p:animEffect transition="in" filter="fade">
                                      <p:cBhvr>
                                        <p:cTn id="103" dur="500"/>
                                        <p:tgtEl>
                                          <p:spTgt spid="2">
                                            <p:graphicEl>
                                              <a:dgm id="{E8EEAAC9-A475-4568-ABEA-840676941943}"/>
                                            </p:graphic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
                                            <p:graphicEl>
                                              <a:dgm id="{C956C439-869F-4D05-BA51-F8C7F00E46F0}"/>
                                            </p:graphicEl>
                                          </p:spTgt>
                                        </p:tgtEl>
                                        <p:attrNameLst>
                                          <p:attrName>style.visibility</p:attrName>
                                        </p:attrNameLst>
                                      </p:cBhvr>
                                      <p:to>
                                        <p:strVal val="visible"/>
                                      </p:to>
                                    </p:set>
                                    <p:animEffect transition="in" filter="fade">
                                      <p:cBhvr>
                                        <p:cTn id="108" dur="500"/>
                                        <p:tgtEl>
                                          <p:spTgt spid="2">
                                            <p:graphicEl>
                                              <a:dgm id="{C956C439-869F-4D05-BA51-F8C7F00E46F0}"/>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
                                            <p:graphicEl>
                                              <a:dgm id="{3ED38AF9-67B6-4ED2-9235-5A732C68ED1E}"/>
                                            </p:graphicEl>
                                          </p:spTgt>
                                        </p:tgtEl>
                                        <p:attrNameLst>
                                          <p:attrName>style.visibility</p:attrName>
                                        </p:attrNameLst>
                                      </p:cBhvr>
                                      <p:to>
                                        <p:strVal val="visible"/>
                                      </p:to>
                                    </p:set>
                                    <p:animEffect transition="in" filter="fade">
                                      <p:cBhvr>
                                        <p:cTn id="111" dur="500"/>
                                        <p:tgtEl>
                                          <p:spTgt spid="2">
                                            <p:graphicEl>
                                              <a:dgm id="{3ED38AF9-67B6-4ED2-9235-5A732C68ED1E}"/>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
                                            <p:graphicEl>
                                              <a:dgm id="{EB2E7E0B-8091-4AB8-BF74-35B169B7C3EC}"/>
                                            </p:graphicEl>
                                          </p:spTgt>
                                        </p:tgtEl>
                                        <p:attrNameLst>
                                          <p:attrName>style.visibility</p:attrName>
                                        </p:attrNameLst>
                                      </p:cBhvr>
                                      <p:to>
                                        <p:strVal val="visible"/>
                                      </p:to>
                                    </p:set>
                                    <p:animEffect transition="in" filter="fade">
                                      <p:cBhvr>
                                        <p:cTn id="116" dur="500"/>
                                        <p:tgtEl>
                                          <p:spTgt spid="2">
                                            <p:graphicEl>
                                              <a:dgm id="{EB2E7E0B-8091-4AB8-BF74-35B169B7C3EC}"/>
                                            </p:graphic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
                                            <p:graphicEl>
                                              <a:dgm id="{5B828E59-ADD9-4E0C-AEE0-EDBF6D58A211}"/>
                                            </p:graphicEl>
                                          </p:spTgt>
                                        </p:tgtEl>
                                        <p:attrNameLst>
                                          <p:attrName>style.visibility</p:attrName>
                                        </p:attrNameLst>
                                      </p:cBhvr>
                                      <p:to>
                                        <p:strVal val="visible"/>
                                      </p:to>
                                    </p:set>
                                    <p:animEffect transition="in" filter="fade">
                                      <p:cBhvr>
                                        <p:cTn id="119" dur="500"/>
                                        <p:tgtEl>
                                          <p:spTgt spid="2">
                                            <p:graphicEl>
                                              <a:dgm id="{5B828E59-ADD9-4E0C-AEE0-EDBF6D58A211}"/>
                                            </p:graphic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
                                            <p:graphicEl>
                                              <a:dgm id="{15BA56DA-BC7B-4C32-9B10-17F1DFD089F1}"/>
                                            </p:graphicEl>
                                          </p:spTgt>
                                        </p:tgtEl>
                                        <p:attrNameLst>
                                          <p:attrName>style.visibility</p:attrName>
                                        </p:attrNameLst>
                                      </p:cBhvr>
                                      <p:to>
                                        <p:strVal val="visible"/>
                                      </p:to>
                                    </p:set>
                                    <p:animEffect transition="in" filter="fade">
                                      <p:cBhvr>
                                        <p:cTn id="124" dur="500"/>
                                        <p:tgtEl>
                                          <p:spTgt spid="2">
                                            <p:graphicEl>
                                              <a:dgm id="{15BA56DA-BC7B-4C32-9B10-17F1DFD089F1}"/>
                                            </p:graphic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
                                            <p:graphicEl>
                                              <a:dgm id="{52625A13-5F24-4E9E-8BB9-33F04F66C229}"/>
                                            </p:graphicEl>
                                          </p:spTgt>
                                        </p:tgtEl>
                                        <p:attrNameLst>
                                          <p:attrName>style.visibility</p:attrName>
                                        </p:attrNameLst>
                                      </p:cBhvr>
                                      <p:to>
                                        <p:strVal val="visible"/>
                                      </p:to>
                                    </p:set>
                                    <p:animEffect transition="in" filter="fade">
                                      <p:cBhvr>
                                        <p:cTn id="127" dur="500"/>
                                        <p:tgtEl>
                                          <p:spTgt spid="2">
                                            <p:graphicEl>
                                              <a:dgm id="{52625A13-5F24-4E9E-8BB9-33F04F66C229}"/>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
                                            <p:graphicEl>
                                              <a:dgm id="{DD4A90BE-29C9-41FB-8CA7-720D91EF069D}"/>
                                            </p:graphicEl>
                                          </p:spTgt>
                                        </p:tgtEl>
                                        <p:attrNameLst>
                                          <p:attrName>style.visibility</p:attrName>
                                        </p:attrNameLst>
                                      </p:cBhvr>
                                      <p:to>
                                        <p:strVal val="visible"/>
                                      </p:to>
                                    </p:set>
                                    <p:animEffect transition="in" filter="fade">
                                      <p:cBhvr>
                                        <p:cTn id="132" dur="500"/>
                                        <p:tgtEl>
                                          <p:spTgt spid="2">
                                            <p:graphicEl>
                                              <a:dgm id="{DD4A90BE-29C9-41FB-8CA7-720D91EF069D}"/>
                                            </p:graphic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
                                            <p:graphicEl>
                                              <a:dgm id="{6BD6F249-9817-4392-A4E4-9BADBE21CD58}"/>
                                            </p:graphicEl>
                                          </p:spTgt>
                                        </p:tgtEl>
                                        <p:attrNameLst>
                                          <p:attrName>style.visibility</p:attrName>
                                        </p:attrNameLst>
                                      </p:cBhvr>
                                      <p:to>
                                        <p:strVal val="visible"/>
                                      </p:to>
                                    </p:set>
                                    <p:animEffect transition="in" filter="fade">
                                      <p:cBhvr>
                                        <p:cTn id="135" dur="500"/>
                                        <p:tgtEl>
                                          <p:spTgt spid="2">
                                            <p:graphicEl>
                                              <a:dgm id="{6BD6F249-9817-4392-A4E4-9BADBE21CD58}"/>
                                            </p:graphic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2">
                                            <p:graphicEl>
                                              <a:dgm id="{A164A342-0A5C-4335-9EC8-EDC60234A696}"/>
                                            </p:graphicEl>
                                          </p:spTgt>
                                        </p:tgtEl>
                                        <p:attrNameLst>
                                          <p:attrName>style.visibility</p:attrName>
                                        </p:attrNameLst>
                                      </p:cBhvr>
                                      <p:to>
                                        <p:strVal val="visible"/>
                                      </p:to>
                                    </p:set>
                                    <p:animEffect transition="in" filter="fade">
                                      <p:cBhvr>
                                        <p:cTn id="140" dur="500"/>
                                        <p:tgtEl>
                                          <p:spTgt spid="2">
                                            <p:graphicEl>
                                              <a:dgm id="{A164A342-0A5C-4335-9EC8-EDC60234A696}"/>
                                            </p:graphic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graphicEl>
                                              <a:dgm id="{EBA47F81-2FED-4703-A764-110BD9B61DC5}"/>
                                            </p:graphicEl>
                                          </p:spTgt>
                                        </p:tgtEl>
                                        <p:attrNameLst>
                                          <p:attrName>style.visibility</p:attrName>
                                        </p:attrNameLst>
                                      </p:cBhvr>
                                      <p:to>
                                        <p:strVal val="visible"/>
                                      </p:to>
                                    </p:set>
                                    <p:animEffect transition="in" filter="fade">
                                      <p:cBhvr>
                                        <p:cTn id="143" dur="500"/>
                                        <p:tgtEl>
                                          <p:spTgt spid="2">
                                            <p:graphicEl>
                                              <a:dgm id="{EBA47F81-2FED-4703-A764-110BD9B61DC5}"/>
                                            </p:graphic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
                                            <p:graphicEl>
                                              <a:dgm id="{3B6B9C09-226B-449B-A3FD-14176FB1DF50}"/>
                                            </p:graphicEl>
                                          </p:spTgt>
                                        </p:tgtEl>
                                        <p:attrNameLst>
                                          <p:attrName>style.visibility</p:attrName>
                                        </p:attrNameLst>
                                      </p:cBhvr>
                                      <p:to>
                                        <p:strVal val="visible"/>
                                      </p:to>
                                    </p:set>
                                    <p:animEffect transition="in" filter="fade">
                                      <p:cBhvr>
                                        <p:cTn id="148" dur="500"/>
                                        <p:tgtEl>
                                          <p:spTgt spid="2">
                                            <p:graphicEl>
                                              <a:dgm id="{3B6B9C09-226B-449B-A3FD-14176FB1DF50}"/>
                                            </p:graphicEl>
                                          </p:spTgt>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
                                            <p:graphicEl>
                                              <a:dgm id="{40F6CC06-E5C0-4B47-A8D0-2848520E6F22}"/>
                                            </p:graphicEl>
                                          </p:spTgt>
                                        </p:tgtEl>
                                        <p:attrNameLst>
                                          <p:attrName>style.visibility</p:attrName>
                                        </p:attrNameLst>
                                      </p:cBhvr>
                                      <p:to>
                                        <p:strVal val="visible"/>
                                      </p:to>
                                    </p:set>
                                    <p:animEffect transition="in" filter="fade">
                                      <p:cBhvr>
                                        <p:cTn id="151" dur="500"/>
                                        <p:tgtEl>
                                          <p:spTgt spid="2">
                                            <p:graphicEl>
                                              <a:dgm id="{40F6CC06-E5C0-4B47-A8D0-2848520E6F22}"/>
                                            </p:graphic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
                                            <p:graphicEl>
                                              <a:dgm id="{0272C122-1F66-494B-A848-444FC1CA0E6A}"/>
                                            </p:graphicEl>
                                          </p:spTgt>
                                        </p:tgtEl>
                                        <p:attrNameLst>
                                          <p:attrName>style.visibility</p:attrName>
                                        </p:attrNameLst>
                                      </p:cBhvr>
                                      <p:to>
                                        <p:strVal val="visible"/>
                                      </p:to>
                                    </p:set>
                                    <p:animEffect transition="in" filter="fade">
                                      <p:cBhvr>
                                        <p:cTn id="156" dur="500"/>
                                        <p:tgtEl>
                                          <p:spTgt spid="2">
                                            <p:graphicEl>
                                              <a:dgm id="{0272C122-1F66-494B-A848-444FC1CA0E6A}"/>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
                                            <p:graphicEl>
                                              <a:dgm id="{243AFD99-83BB-48A5-9809-E322923CB653}"/>
                                            </p:graphicEl>
                                          </p:spTgt>
                                        </p:tgtEl>
                                        <p:attrNameLst>
                                          <p:attrName>style.visibility</p:attrName>
                                        </p:attrNameLst>
                                      </p:cBhvr>
                                      <p:to>
                                        <p:strVal val="visible"/>
                                      </p:to>
                                    </p:set>
                                    <p:animEffect transition="in" filter="fade">
                                      <p:cBhvr>
                                        <p:cTn id="159" dur="500"/>
                                        <p:tgtEl>
                                          <p:spTgt spid="2">
                                            <p:graphicEl>
                                              <a:dgm id="{243AFD99-83BB-48A5-9809-E322923CB653}"/>
                                            </p:graphicEl>
                                          </p:spTgt>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2">
                                            <p:graphicEl>
                                              <a:dgm id="{226F3650-98D2-4C9D-9542-BDA4B2097C59}"/>
                                            </p:graphicEl>
                                          </p:spTgt>
                                        </p:tgtEl>
                                        <p:attrNameLst>
                                          <p:attrName>style.visibility</p:attrName>
                                        </p:attrNameLst>
                                      </p:cBhvr>
                                      <p:to>
                                        <p:strVal val="visible"/>
                                      </p:to>
                                    </p:set>
                                    <p:animEffect transition="in" filter="fade">
                                      <p:cBhvr>
                                        <p:cTn id="164" dur="500"/>
                                        <p:tgtEl>
                                          <p:spTgt spid="2">
                                            <p:graphicEl>
                                              <a:dgm id="{226F3650-98D2-4C9D-9542-BDA4B2097C59}"/>
                                            </p:graphic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
                                            <p:graphicEl>
                                              <a:dgm id="{0E066940-B211-4D9E-AF41-88C96EDA94BD}"/>
                                            </p:graphicEl>
                                          </p:spTgt>
                                        </p:tgtEl>
                                        <p:attrNameLst>
                                          <p:attrName>style.visibility</p:attrName>
                                        </p:attrNameLst>
                                      </p:cBhvr>
                                      <p:to>
                                        <p:strVal val="visible"/>
                                      </p:to>
                                    </p:set>
                                    <p:animEffect transition="in" filter="fade">
                                      <p:cBhvr>
                                        <p:cTn id="167" dur="500"/>
                                        <p:tgtEl>
                                          <p:spTgt spid="2">
                                            <p:graphicEl>
                                              <a:dgm id="{0E066940-B211-4D9E-AF41-88C96EDA94BD}"/>
                                            </p:graphic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2">
                                            <p:graphicEl>
                                              <a:dgm id="{0ADBA5F0-2E27-46FC-9901-8E4115C41BBD}"/>
                                            </p:graphicEl>
                                          </p:spTgt>
                                        </p:tgtEl>
                                        <p:attrNameLst>
                                          <p:attrName>style.visibility</p:attrName>
                                        </p:attrNameLst>
                                      </p:cBhvr>
                                      <p:to>
                                        <p:strVal val="visible"/>
                                      </p:to>
                                    </p:set>
                                    <p:animEffect transition="in" filter="fade">
                                      <p:cBhvr>
                                        <p:cTn id="172" dur="500"/>
                                        <p:tgtEl>
                                          <p:spTgt spid="2">
                                            <p:graphicEl>
                                              <a:dgm id="{0ADBA5F0-2E27-46FC-9901-8E4115C41BBD}"/>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
                                            <p:graphicEl>
                                              <a:dgm id="{F7B528C2-9E0B-488D-BADF-7801F7B15E0A}"/>
                                            </p:graphicEl>
                                          </p:spTgt>
                                        </p:tgtEl>
                                        <p:attrNameLst>
                                          <p:attrName>style.visibility</p:attrName>
                                        </p:attrNameLst>
                                      </p:cBhvr>
                                      <p:to>
                                        <p:strVal val="visible"/>
                                      </p:to>
                                    </p:set>
                                    <p:animEffect transition="in" filter="fade">
                                      <p:cBhvr>
                                        <p:cTn id="175" dur="500"/>
                                        <p:tgtEl>
                                          <p:spTgt spid="2">
                                            <p:graphicEl>
                                              <a:dgm id="{F7B528C2-9E0B-488D-BADF-7801F7B15E0A}"/>
                                            </p:graphic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2">
                                            <p:graphicEl>
                                              <a:dgm id="{48354A08-1009-4357-84FE-92200D57BF68}"/>
                                            </p:graphicEl>
                                          </p:spTgt>
                                        </p:tgtEl>
                                        <p:attrNameLst>
                                          <p:attrName>style.visibility</p:attrName>
                                        </p:attrNameLst>
                                      </p:cBhvr>
                                      <p:to>
                                        <p:strVal val="visible"/>
                                      </p:to>
                                    </p:set>
                                    <p:animEffect transition="in" filter="fade">
                                      <p:cBhvr>
                                        <p:cTn id="180" dur="500"/>
                                        <p:tgtEl>
                                          <p:spTgt spid="2">
                                            <p:graphicEl>
                                              <a:dgm id="{48354A08-1009-4357-84FE-92200D57BF68}"/>
                                            </p:graphicEl>
                                          </p:spTgt>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
                                            <p:graphicEl>
                                              <a:dgm id="{6A3D2B4D-D6C5-44A6-A5E1-FE7E1C52B6DB}"/>
                                            </p:graphicEl>
                                          </p:spTgt>
                                        </p:tgtEl>
                                        <p:attrNameLst>
                                          <p:attrName>style.visibility</p:attrName>
                                        </p:attrNameLst>
                                      </p:cBhvr>
                                      <p:to>
                                        <p:strVal val="visible"/>
                                      </p:to>
                                    </p:set>
                                    <p:animEffect transition="in" filter="fade">
                                      <p:cBhvr>
                                        <p:cTn id="183" dur="500"/>
                                        <p:tgtEl>
                                          <p:spTgt spid="2">
                                            <p:graphicEl>
                                              <a:dgm id="{6A3D2B4D-D6C5-44A6-A5E1-FE7E1C52B6DB}"/>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2">
                                            <p:graphicEl>
                                              <a:dgm id="{432555AD-C1A0-4EF7-8EC3-C071B6D860C4}"/>
                                            </p:graphicEl>
                                          </p:spTgt>
                                        </p:tgtEl>
                                        <p:attrNameLst>
                                          <p:attrName>style.visibility</p:attrName>
                                        </p:attrNameLst>
                                      </p:cBhvr>
                                      <p:to>
                                        <p:strVal val="visible"/>
                                      </p:to>
                                    </p:set>
                                    <p:animEffect transition="in" filter="fade">
                                      <p:cBhvr>
                                        <p:cTn id="188" dur="500"/>
                                        <p:tgtEl>
                                          <p:spTgt spid="2">
                                            <p:graphicEl>
                                              <a:dgm id="{432555AD-C1A0-4EF7-8EC3-C071B6D860C4}"/>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2">
                                            <p:graphicEl>
                                              <a:dgm id="{189A8B04-774D-4F18-BBC2-D516932DA981}"/>
                                            </p:graphicEl>
                                          </p:spTgt>
                                        </p:tgtEl>
                                        <p:attrNameLst>
                                          <p:attrName>style.visibility</p:attrName>
                                        </p:attrNameLst>
                                      </p:cBhvr>
                                      <p:to>
                                        <p:strVal val="visible"/>
                                      </p:to>
                                    </p:set>
                                    <p:animEffect transition="in" filter="fade">
                                      <p:cBhvr>
                                        <p:cTn id="191" dur="500"/>
                                        <p:tgtEl>
                                          <p:spTgt spid="2">
                                            <p:graphicEl>
                                              <a:dgm id="{189A8B04-774D-4F18-BBC2-D516932DA981}"/>
                                            </p:graphicEl>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2">
                                            <p:graphicEl>
                                              <a:dgm id="{F8ED9351-7868-4E8A-B4FE-62D687B35CAF}"/>
                                            </p:graphicEl>
                                          </p:spTgt>
                                        </p:tgtEl>
                                        <p:attrNameLst>
                                          <p:attrName>style.visibility</p:attrName>
                                        </p:attrNameLst>
                                      </p:cBhvr>
                                      <p:to>
                                        <p:strVal val="visible"/>
                                      </p:to>
                                    </p:set>
                                    <p:animEffect transition="in" filter="fade">
                                      <p:cBhvr>
                                        <p:cTn id="196" dur="500"/>
                                        <p:tgtEl>
                                          <p:spTgt spid="2">
                                            <p:graphicEl>
                                              <a:dgm id="{F8ED9351-7868-4E8A-B4FE-62D687B35CAF}"/>
                                            </p:graphicEl>
                                          </p:spTgt>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
                                            <p:graphicEl>
                                              <a:dgm id="{E4D0DFAF-28C4-4F63-B243-207ED1DC6009}"/>
                                            </p:graphicEl>
                                          </p:spTgt>
                                        </p:tgtEl>
                                        <p:attrNameLst>
                                          <p:attrName>style.visibility</p:attrName>
                                        </p:attrNameLst>
                                      </p:cBhvr>
                                      <p:to>
                                        <p:strVal val="visible"/>
                                      </p:to>
                                    </p:set>
                                    <p:animEffect transition="in" filter="fade">
                                      <p:cBhvr>
                                        <p:cTn id="199" dur="500"/>
                                        <p:tgtEl>
                                          <p:spTgt spid="2">
                                            <p:graphicEl>
                                              <a:dgm id="{E4D0DFAF-28C4-4F63-B243-207ED1DC6009}"/>
                                            </p:graphicEl>
                                          </p:spTgt>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2">
                                            <p:graphicEl>
                                              <a:dgm id="{55BB0384-31D9-4786-BBEC-F1F793A7EA4B}"/>
                                            </p:graphicEl>
                                          </p:spTgt>
                                        </p:tgtEl>
                                        <p:attrNameLst>
                                          <p:attrName>style.visibility</p:attrName>
                                        </p:attrNameLst>
                                      </p:cBhvr>
                                      <p:to>
                                        <p:strVal val="visible"/>
                                      </p:to>
                                    </p:set>
                                    <p:animEffect transition="in" filter="fade">
                                      <p:cBhvr>
                                        <p:cTn id="204" dur="500"/>
                                        <p:tgtEl>
                                          <p:spTgt spid="2">
                                            <p:graphicEl>
                                              <a:dgm id="{55BB0384-31D9-4786-BBEC-F1F793A7EA4B}"/>
                                            </p:graphicEl>
                                          </p:spTgt>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2">
                                            <p:graphicEl>
                                              <a:dgm id="{2B1623E1-FE22-4FAB-9E71-C0A646F8863D}"/>
                                            </p:graphicEl>
                                          </p:spTgt>
                                        </p:tgtEl>
                                        <p:attrNameLst>
                                          <p:attrName>style.visibility</p:attrName>
                                        </p:attrNameLst>
                                      </p:cBhvr>
                                      <p:to>
                                        <p:strVal val="visible"/>
                                      </p:to>
                                    </p:set>
                                    <p:animEffect transition="in" filter="fade">
                                      <p:cBhvr>
                                        <p:cTn id="207" dur="500"/>
                                        <p:tgtEl>
                                          <p:spTgt spid="2">
                                            <p:graphicEl>
                                              <a:dgm id="{2B1623E1-FE22-4FAB-9E71-C0A646F8863D}"/>
                                            </p:graphicEl>
                                          </p:spTgt>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2">
                                            <p:graphicEl>
                                              <a:dgm id="{177292D1-E5A5-4901-A27B-1B38E5F1EDFB}"/>
                                            </p:graphicEl>
                                          </p:spTgt>
                                        </p:tgtEl>
                                        <p:attrNameLst>
                                          <p:attrName>style.visibility</p:attrName>
                                        </p:attrNameLst>
                                      </p:cBhvr>
                                      <p:to>
                                        <p:strVal val="visible"/>
                                      </p:to>
                                    </p:set>
                                    <p:animEffect transition="in" filter="fade">
                                      <p:cBhvr>
                                        <p:cTn id="212" dur="500"/>
                                        <p:tgtEl>
                                          <p:spTgt spid="2">
                                            <p:graphicEl>
                                              <a:dgm id="{177292D1-E5A5-4901-A27B-1B38E5F1EDFB}"/>
                                            </p:graphicEl>
                                          </p:spTgt>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2">
                                            <p:graphicEl>
                                              <a:dgm id="{076BAAD3-D1EF-48A3-9A1B-09EEF122203A}"/>
                                            </p:graphicEl>
                                          </p:spTgt>
                                        </p:tgtEl>
                                        <p:attrNameLst>
                                          <p:attrName>style.visibility</p:attrName>
                                        </p:attrNameLst>
                                      </p:cBhvr>
                                      <p:to>
                                        <p:strVal val="visible"/>
                                      </p:to>
                                    </p:set>
                                    <p:animEffect transition="in" filter="fade">
                                      <p:cBhvr>
                                        <p:cTn id="215" dur="500"/>
                                        <p:tgtEl>
                                          <p:spTgt spid="2">
                                            <p:graphicEl>
                                              <a:dgm id="{076BAAD3-D1EF-48A3-9A1B-09EEF122203A}"/>
                                            </p:graphicEl>
                                          </p:spTgt>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2">
                                            <p:graphicEl>
                                              <a:dgm id="{C47B4F43-AAA4-4854-B5A9-2AD4B14EF2C9}"/>
                                            </p:graphicEl>
                                          </p:spTgt>
                                        </p:tgtEl>
                                        <p:attrNameLst>
                                          <p:attrName>style.visibility</p:attrName>
                                        </p:attrNameLst>
                                      </p:cBhvr>
                                      <p:to>
                                        <p:strVal val="visible"/>
                                      </p:to>
                                    </p:set>
                                    <p:animEffect transition="in" filter="fade">
                                      <p:cBhvr>
                                        <p:cTn id="220" dur="500"/>
                                        <p:tgtEl>
                                          <p:spTgt spid="2">
                                            <p:graphicEl>
                                              <a:dgm id="{C47B4F43-AAA4-4854-B5A9-2AD4B14EF2C9}"/>
                                            </p:graphicEl>
                                          </p:spTgt>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
                                            <p:graphicEl>
                                              <a:dgm id="{61D89CD1-5CA5-476B-9BB5-BDC13CE60DAE}"/>
                                            </p:graphicEl>
                                          </p:spTgt>
                                        </p:tgtEl>
                                        <p:attrNameLst>
                                          <p:attrName>style.visibility</p:attrName>
                                        </p:attrNameLst>
                                      </p:cBhvr>
                                      <p:to>
                                        <p:strVal val="visible"/>
                                      </p:to>
                                    </p:set>
                                    <p:animEffect transition="in" filter="fade">
                                      <p:cBhvr>
                                        <p:cTn id="223" dur="500"/>
                                        <p:tgtEl>
                                          <p:spTgt spid="2">
                                            <p:graphicEl>
                                              <a:dgm id="{61D89CD1-5CA5-476B-9BB5-BDC13CE60DAE}"/>
                                            </p:graphicEl>
                                          </p:spTgt>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2">
                                            <p:graphicEl>
                                              <a:dgm id="{0FAA4E50-7AAD-49BD-A367-E0AE7C358B67}"/>
                                            </p:graphicEl>
                                          </p:spTgt>
                                        </p:tgtEl>
                                        <p:attrNameLst>
                                          <p:attrName>style.visibility</p:attrName>
                                        </p:attrNameLst>
                                      </p:cBhvr>
                                      <p:to>
                                        <p:strVal val="visible"/>
                                      </p:to>
                                    </p:set>
                                    <p:animEffect transition="in" filter="fade">
                                      <p:cBhvr>
                                        <p:cTn id="228" dur="500"/>
                                        <p:tgtEl>
                                          <p:spTgt spid="2">
                                            <p:graphicEl>
                                              <a:dgm id="{0FAA4E50-7AAD-49BD-A367-E0AE7C358B67}"/>
                                            </p:graphicEl>
                                          </p:spTgt>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2">
                                            <p:graphicEl>
                                              <a:dgm id="{2A80DC6C-64B6-4D47-8DCB-1C41AFC828AF}"/>
                                            </p:graphicEl>
                                          </p:spTgt>
                                        </p:tgtEl>
                                        <p:attrNameLst>
                                          <p:attrName>style.visibility</p:attrName>
                                        </p:attrNameLst>
                                      </p:cBhvr>
                                      <p:to>
                                        <p:strVal val="visible"/>
                                      </p:to>
                                    </p:set>
                                    <p:animEffect transition="in" filter="fade">
                                      <p:cBhvr>
                                        <p:cTn id="231" dur="500"/>
                                        <p:tgtEl>
                                          <p:spTgt spid="2">
                                            <p:graphicEl>
                                              <a:dgm id="{2A80DC6C-64B6-4D47-8DCB-1C41AFC828AF}"/>
                                            </p:graphicEl>
                                          </p:spTgt>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2">
                                            <p:graphicEl>
                                              <a:dgm id="{A756F4DD-F06A-4A20-8949-D5BA7875A51F}"/>
                                            </p:graphicEl>
                                          </p:spTgt>
                                        </p:tgtEl>
                                        <p:attrNameLst>
                                          <p:attrName>style.visibility</p:attrName>
                                        </p:attrNameLst>
                                      </p:cBhvr>
                                      <p:to>
                                        <p:strVal val="visible"/>
                                      </p:to>
                                    </p:set>
                                    <p:animEffect transition="in" filter="fade">
                                      <p:cBhvr>
                                        <p:cTn id="236" dur="500"/>
                                        <p:tgtEl>
                                          <p:spTgt spid="2">
                                            <p:graphicEl>
                                              <a:dgm id="{A756F4DD-F06A-4A20-8949-D5BA7875A51F}"/>
                                            </p:graphicEl>
                                          </p:spTgt>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2">
                                            <p:graphicEl>
                                              <a:dgm id="{A3D44A81-DA32-41B2-B8A8-6A9F6D0B362D}"/>
                                            </p:graphicEl>
                                          </p:spTgt>
                                        </p:tgtEl>
                                        <p:attrNameLst>
                                          <p:attrName>style.visibility</p:attrName>
                                        </p:attrNameLst>
                                      </p:cBhvr>
                                      <p:to>
                                        <p:strVal val="visible"/>
                                      </p:to>
                                    </p:set>
                                    <p:animEffect transition="in" filter="fade">
                                      <p:cBhvr>
                                        <p:cTn id="239" dur="500"/>
                                        <p:tgtEl>
                                          <p:spTgt spid="2">
                                            <p:graphicEl>
                                              <a:dgm id="{A3D44A81-DA32-41B2-B8A8-6A9F6D0B362D}"/>
                                            </p:graphicEl>
                                          </p:spTgt>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2">
                                            <p:graphicEl>
                                              <a:dgm id="{DBE31011-F359-41E6-A4D3-DBA4947A1E93}"/>
                                            </p:graphicEl>
                                          </p:spTgt>
                                        </p:tgtEl>
                                        <p:attrNameLst>
                                          <p:attrName>style.visibility</p:attrName>
                                        </p:attrNameLst>
                                      </p:cBhvr>
                                      <p:to>
                                        <p:strVal val="visible"/>
                                      </p:to>
                                    </p:set>
                                    <p:animEffect transition="in" filter="fade">
                                      <p:cBhvr>
                                        <p:cTn id="244" dur="500"/>
                                        <p:tgtEl>
                                          <p:spTgt spid="2">
                                            <p:graphicEl>
                                              <a:dgm id="{DBE31011-F359-41E6-A4D3-DBA4947A1E93}"/>
                                            </p:graphicEl>
                                          </p:spTgt>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2">
                                            <p:graphicEl>
                                              <a:dgm id="{0B2A4929-7768-44C5-AE8F-5EB370FE7266}"/>
                                            </p:graphicEl>
                                          </p:spTgt>
                                        </p:tgtEl>
                                        <p:attrNameLst>
                                          <p:attrName>style.visibility</p:attrName>
                                        </p:attrNameLst>
                                      </p:cBhvr>
                                      <p:to>
                                        <p:strVal val="visible"/>
                                      </p:to>
                                    </p:set>
                                    <p:animEffect transition="in" filter="fade">
                                      <p:cBhvr>
                                        <p:cTn id="247" dur="500"/>
                                        <p:tgtEl>
                                          <p:spTgt spid="2">
                                            <p:graphicEl>
                                              <a:dgm id="{0B2A4929-7768-44C5-AE8F-5EB370FE7266}"/>
                                            </p:graphicEl>
                                          </p:spTgt>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2">
                                            <p:graphicEl>
                                              <a:dgm id="{91800CC8-BC09-4121-AED8-A12A29B43611}"/>
                                            </p:graphicEl>
                                          </p:spTgt>
                                        </p:tgtEl>
                                        <p:attrNameLst>
                                          <p:attrName>style.visibility</p:attrName>
                                        </p:attrNameLst>
                                      </p:cBhvr>
                                      <p:to>
                                        <p:strVal val="visible"/>
                                      </p:to>
                                    </p:set>
                                    <p:animEffect transition="in" filter="fade">
                                      <p:cBhvr>
                                        <p:cTn id="252" dur="500"/>
                                        <p:tgtEl>
                                          <p:spTgt spid="2">
                                            <p:graphicEl>
                                              <a:dgm id="{91800CC8-BC09-4121-AED8-A12A29B43611}"/>
                                            </p:graphicEl>
                                          </p:spTgt>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2">
                                            <p:graphicEl>
                                              <a:dgm id="{C41D7F63-16DE-40DE-B600-22C9AD86CF2C}"/>
                                            </p:graphicEl>
                                          </p:spTgt>
                                        </p:tgtEl>
                                        <p:attrNameLst>
                                          <p:attrName>style.visibility</p:attrName>
                                        </p:attrNameLst>
                                      </p:cBhvr>
                                      <p:to>
                                        <p:strVal val="visible"/>
                                      </p:to>
                                    </p:set>
                                    <p:animEffect transition="in" filter="fade">
                                      <p:cBhvr>
                                        <p:cTn id="255" dur="500"/>
                                        <p:tgtEl>
                                          <p:spTgt spid="2">
                                            <p:graphicEl>
                                              <a:dgm id="{C41D7F63-16DE-40DE-B600-22C9AD86CF2C}"/>
                                            </p:graphicEl>
                                          </p:spTgt>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ntr" presetSubtype="0" fill="hold" grpId="0" nodeType="clickEffect">
                                  <p:stCondLst>
                                    <p:cond delay="0"/>
                                  </p:stCondLst>
                                  <p:childTnLst>
                                    <p:set>
                                      <p:cBhvr>
                                        <p:cTn id="259" dur="1" fill="hold">
                                          <p:stCondLst>
                                            <p:cond delay="0"/>
                                          </p:stCondLst>
                                        </p:cTn>
                                        <p:tgtEl>
                                          <p:spTgt spid="2">
                                            <p:graphicEl>
                                              <a:dgm id="{E2634F67-D982-4743-A6F6-385978B1169E}"/>
                                            </p:graphicEl>
                                          </p:spTgt>
                                        </p:tgtEl>
                                        <p:attrNameLst>
                                          <p:attrName>style.visibility</p:attrName>
                                        </p:attrNameLst>
                                      </p:cBhvr>
                                      <p:to>
                                        <p:strVal val="visible"/>
                                      </p:to>
                                    </p:set>
                                    <p:animEffect transition="in" filter="fade">
                                      <p:cBhvr>
                                        <p:cTn id="260" dur="500"/>
                                        <p:tgtEl>
                                          <p:spTgt spid="2">
                                            <p:graphicEl>
                                              <a:dgm id="{E2634F67-D982-4743-A6F6-385978B1169E}"/>
                                            </p:graphicEl>
                                          </p:spTgt>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2">
                                            <p:graphicEl>
                                              <a:dgm id="{FEAB155D-9384-438F-928D-9A44CB0E986F}"/>
                                            </p:graphicEl>
                                          </p:spTgt>
                                        </p:tgtEl>
                                        <p:attrNameLst>
                                          <p:attrName>style.visibility</p:attrName>
                                        </p:attrNameLst>
                                      </p:cBhvr>
                                      <p:to>
                                        <p:strVal val="visible"/>
                                      </p:to>
                                    </p:set>
                                    <p:animEffect transition="in" filter="fade">
                                      <p:cBhvr>
                                        <p:cTn id="263" dur="500"/>
                                        <p:tgtEl>
                                          <p:spTgt spid="2">
                                            <p:graphicEl>
                                              <a:dgm id="{FEAB155D-9384-438F-928D-9A44CB0E986F}"/>
                                            </p:graphicEl>
                                          </p:spTgt>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2">
                                            <p:graphicEl>
                                              <a:dgm id="{D08E0743-F8F4-4775-A9CF-EA28F5358B39}"/>
                                            </p:graphicEl>
                                          </p:spTgt>
                                        </p:tgtEl>
                                        <p:attrNameLst>
                                          <p:attrName>style.visibility</p:attrName>
                                        </p:attrNameLst>
                                      </p:cBhvr>
                                      <p:to>
                                        <p:strVal val="visible"/>
                                      </p:to>
                                    </p:set>
                                    <p:animEffect transition="in" filter="fade">
                                      <p:cBhvr>
                                        <p:cTn id="268" dur="500"/>
                                        <p:tgtEl>
                                          <p:spTgt spid="2">
                                            <p:graphicEl>
                                              <a:dgm id="{D08E0743-F8F4-4775-A9CF-EA28F5358B39}"/>
                                            </p:graphicEl>
                                          </p:spTgt>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
                                            <p:graphicEl>
                                              <a:dgm id="{8B0604E9-B8C4-482B-BB2C-B2597BA5FF3D}"/>
                                            </p:graphicEl>
                                          </p:spTgt>
                                        </p:tgtEl>
                                        <p:attrNameLst>
                                          <p:attrName>style.visibility</p:attrName>
                                        </p:attrNameLst>
                                      </p:cBhvr>
                                      <p:to>
                                        <p:strVal val="visible"/>
                                      </p:to>
                                    </p:set>
                                    <p:animEffect transition="in" filter="fade">
                                      <p:cBhvr>
                                        <p:cTn id="271" dur="500"/>
                                        <p:tgtEl>
                                          <p:spTgt spid="2">
                                            <p:graphicEl>
                                              <a:dgm id="{8B0604E9-B8C4-482B-BB2C-B2597BA5FF3D}"/>
                                            </p:graphicEl>
                                          </p:spTgt>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2">
                                            <p:graphicEl>
                                              <a:dgm id="{4A51425C-D0CA-4F92-AA01-4CBFC199647D}"/>
                                            </p:graphicEl>
                                          </p:spTgt>
                                        </p:tgtEl>
                                        <p:attrNameLst>
                                          <p:attrName>style.visibility</p:attrName>
                                        </p:attrNameLst>
                                      </p:cBhvr>
                                      <p:to>
                                        <p:strVal val="visible"/>
                                      </p:to>
                                    </p:set>
                                    <p:animEffect transition="in" filter="fade">
                                      <p:cBhvr>
                                        <p:cTn id="276" dur="500"/>
                                        <p:tgtEl>
                                          <p:spTgt spid="2">
                                            <p:graphicEl>
                                              <a:dgm id="{4A51425C-D0CA-4F92-AA01-4CBFC199647D}"/>
                                            </p:graphicEl>
                                          </p:spTgt>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
                                            <p:graphicEl>
                                              <a:dgm id="{07E929A9-64A8-46C9-B6F0-1D99820283BC}"/>
                                            </p:graphicEl>
                                          </p:spTgt>
                                        </p:tgtEl>
                                        <p:attrNameLst>
                                          <p:attrName>style.visibility</p:attrName>
                                        </p:attrNameLst>
                                      </p:cBhvr>
                                      <p:to>
                                        <p:strVal val="visible"/>
                                      </p:to>
                                    </p:set>
                                    <p:animEffect transition="in" filter="fade">
                                      <p:cBhvr>
                                        <p:cTn id="279" dur="500"/>
                                        <p:tgtEl>
                                          <p:spTgt spid="2">
                                            <p:graphicEl>
                                              <a:dgm id="{07E929A9-64A8-46C9-B6F0-1D99820283BC}"/>
                                            </p:graphicEl>
                                          </p:spTgt>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grpId="0" nodeType="clickEffect">
                                  <p:stCondLst>
                                    <p:cond delay="0"/>
                                  </p:stCondLst>
                                  <p:childTnLst>
                                    <p:set>
                                      <p:cBhvr>
                                        <p:cTn id="283" dur="1" fill="hold">
                                          <p:stCondLst>
                                            <p:cond delay="0"/>
                                          </p:stCondLst>
                                        </p:cTn>
                                        <p:tgtEl>
                                          <p:spTgt spid="2">
                                            <p:graphicEl>
                                              <a:dgm id="{60E8CCA6-F8DF-412B-A428-11E33EF4EDA4}"/>
                                            </p:graphicEl>
                                          </p:spTgt>
                                        </p:tgtEl>
                                        <p:attrNameLst>
                                          <p:attrName>style.visibility</p:attrName>
                                        </p:attrNameLst>
                                      </p:cBhvr>
                                      <p:to>
                                        <p:strVal val="visible"/>
                                      </p:to>
                                    </p:set>
                                    <p:animEffect transition="in" filter="fade">
                                      <p:cBhvr>
                                        <p:cTn id="284" dur="500"/>
                                        <p:tgtEl>
                                          <p:spTgt spid="2">
                                            <p:graphicEl>
                                              <a:dgm id="{60E8CCA6-F8DF-412B-A428-11E33EF4EDA4}"/>
                                            </p:graphicEl>
                                          </p:spTgt>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
                                            <p:graphicEl>
                                              <a:dgm id="{5176DF5E-7944-465C-B0E2-DA80E9D791EA}"/>
                                            </p:graphicEl>
                                          </p:spTgt>
                                        </p:tgtEl>
                                        <p:attrNameLst>
                                          <p:attrName>style.visibility</p:attrName>
                                        </p:attrNameLst>
                                      </p:cBhvr>
                                      <p:to>
                                        <p:strVal val="visible"/>
                                      </p:to>
                                    </p:set>
                                    <p:animEffect transition="in" filter="fade">
                                      <p:cBhvr>
                                        <p:cTn id="287" dur="500"/>
                                        <p:tgtEl>
                                          <p:spTgt spid="2">
                                            <p:graphicEl>
                                              <a:dgm id="{5176DF5E-7944-465C-B0E2-DA80E9D791EA}"/>
                                            </p:graphicEl>
                                          </p:spTgt>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2">
                                            <p:graphicEl>
                                              <a:dgm id="{AC447E21-872E-4466-A9B2-2DBCAD7F75CA}"/>
                                            </p:graphicEl>
                                          </p:spTgt>
                                        </p:tgtEl>
                                        <p:attrNameLst>
                                          <p:attrName>style.visibility</p:attrName>
                                        </p:attrNameLst>
                                      </p:cBhvr>
                                      <p:to>
                                        <p:strVal val="visible"/>
                                      </p:to>
                                    </p:set>
                                    <p:animEffect transition="in" filter="fade">
                                      <p:cBhvr>
                                        <p:cTn id="292" dur="500"/>
                                        <p:tgtEl>
                                          <p:spTgt spid="2">
                                            <p:graphicEl>
                                              <a:dgm id="{AC447E21-872E-4466-A9B2-2DBCAD7F75CA}"/>
                                            </p:graphicEl>
                                          </p:spTgt>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2">
                                            <p:graphicEl>
                                              <a:dgm id="{BFB46B42-4291-42A4-B5C8-943A02DE8765}"/>
                                            </p:graphicEl>
                                          </p:spTgt>
                                        </p:tgtEl>
                                        <p:attrNameLst>
                                          <p:attrName>style.visibility</p:attrName>
                                        </p:attrNameLst>
                                      </p:cBhvr>
                                      <p:to>
                                        <p:strVal val="visible"/>
                                      </p:to>
                                    </p:set>
                                    <p:animEffect transition="in" filter="fade">
                                      <p:cBhvr>
                                        <p:cTn id="295" dur="500"/>
                                        <p:tgtEl>
                                          <p:spTgt spid="2">
                                            <p:graphicEl>
                                              <a:dgm id="{BFB46B42-4291-42A4-B5C8-943A02DE8765}"/>
                                            </p:graphicEl>
                                          </p:spTgt>
                                        </p:tgtEl>
                                      </p:cBhvr>
                                    </p:animEffec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0" nodeType="clickEffect">
                                  <p:stCondLst>
                                    <p:cond delay="0"/>
                                  </p:stCondLst>
                                  <p:childTnLst>
                                    <p:set>
                                      <p:cBhvr>
                                        <p:cTn id="299" dur="1" fill="hold">
                                          <p:stCondLst>
                                            <p:cond delay="0"/>
                                          </p:stCondLst>
                                        </p:cTn>
                                        <p:tgtEl>
                                          <p:spTgt spid="2">
                                            <p:graphicEl>
                                              <a:dgm id="{65770D60-A37A-4E0D-9EC8-E8108593C43A}"/>
                                            </p:graphicEl>
                                          </p:spTgt>
                                        </p:tgtEl>
                                        <p:attrNameLst>
                                          <p:attrName>style.visibility</p:attrName>
                                        </p:attrNameLst>
                                      </p:cBhvr>
                                      <p:to>
                                        <p:strVal val="visible"/>
                                      </p:to>
                                    </p:set>
                                    <p:animEffect transition="in" filter="fade">
                                      <p:cBhvr>
                                        <p:cTn id="300" dur="500"/>
                                        <p:tgtEl>
                                          <p:spTgt spid="2">
                                            <p:graphicEl>
                                              <a:dgm id="{65770D60-A37A-4E0D-9EC8-E8108593C43A}"/>
                                            </p:graphicEl>
                                          </p:spTgt>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2">
                                            <p:graphicEl>
                                              <a:dgm id="{9955202C-16E3-4ADC-A5E1-9483418E23D2}"/>
                                            </p:graphicEl>
                                          </p:spTgt>
                                        </p:tgtEl>
                                        <p:attrNameLst>
                                          <p:attrName>style.visibility</p:attrName>
                                        </p:attrNameLst>
                                      </p:cBhvr>
                                      <p:to>
                                        <p:strVal val="visible"/>
                                      </p:to>
                                    </p:set>
                                    <p:animEffect transition="in" filter="fade">
                                      <p:cBhvr>
                                        <p:cTn id="303" dur="500"/>
                                        <p:tgtEl>
                                          <p:spTgt spid="2">
                                            <p:graphicEl>
                                              <a:dgm id="{9955202C-16E3-4ADC-A5E1-9483418E23D2}"/>
                                            </p:graphicEl>
                                          </p:spTgt>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2">
                                            <p:graphicEl>
                                              <a:dgm id="{3BE50DC0-CA41-479F-878E-6D79CABADA78}"/>
                                            </p:graphicEl>
                                          </p:spTgt>
                                        </p:tgtEl>
                                        <p:attrNameLst>
                                          <p:attrName>style.visibility</p:attrName>
                                        </p:attrNameLst>
                                      </p:cBhvr>
                                      <p:to>
                                        <p:strVal val="visible"/>
                                      </p:to>
                                    </p:set>
                                    <p:animEffect transition="in" filter="fade">
                                      <p:cBhvr>
                                        <p:cTn id="308" dur="500"/>
                                        <p:tgtEl>
                                          <p:spTgt spid="2">
                                            <p:graphicEl>
                                              <a:dgm id="{3BE50DC0-CA41-479F-878E-6D79CABADA78}"/>
                                            </p:graphicEl>
                                          </p:spTgt>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2">
                                            <p:graphicEl>
                                              <a:dgm id="{D4140889-9FEE-45C9-859B-D92F676B2C87}"/>
                                            </p:graphicEl>
                                          </p:spTgt>
                                        </p:tgtEl>
                                        <p:attrNameLst>
                                          <p:attrName>style.visibility</p:attrName>
                                        </p:attrNameLst>
                                      </p:cBhvr>
                                      <p:to>
                                        <p:strVal val="visible"/>
                                      </p:to>
                                    </p:set>
                                    <p:animEffect transition="in" filter="fade">
                                      <p:cBhvr>
                                        <p:cTn id="311" dur="500"/>
                                        <p:tgtEl>
                                          <p:spTgt spid="2">
                                            <p:graphicEl>
                                              <a:dgm id="{D4140889-9FEE-45C9-859B-D92F676B2C87}"/>
                                            </p:graphicEl>
                                          </p:spTgt>
                                        </p:tgtEl>
                                      </p:cBhvr>
                                    </p:animEffect>
                                  </p:childTnLst>
                                </p:cTn>
                              </p:par>
                            </p:childTnLst>
                          </p:cTn>
                        </p:par>
                      </p:childTnLst>
                    </p:cTn>
                  </p:par>
                  <p:par>
                    <p:cTn id="312" fill="hold">
                      <p:stCondLst>
                        <p:cond delay="indefinite"/>
                      </p:stCondLst>
                      <p:childTnLst>
                        <p:par>
                          <p:cTn id="313" fill="hold">
                            <p:stCondLst>
                              <p:cond delay="0"/>
                            </p:stCondLst>
                            <p:childTnLst>
                              <p:par>
                                <p:cTn id="314" presetID="10" presetClass="entr" presetSubtype="0" fill="hold" grpId="0" nodeType="clickEffect">
                                  <p:stCondLst>
                                    <p:cond delay="0"/>
                                  </p:stCondLst>
                                  <p:childTnLst>
                                    <p:set>
                                      <p:cBhvr>
                                        <p:cTn id="315" dur="1" fill="hold">
                                          <p:stCondLst>
                                            <p:cond delay="0"/>
                                          </p:stCondLst>
                                        </p:cTn>
                                        <p:tgtEl>
                                          <p:spTgt spid="2">
                                            <p:graphicEl>
                                              <a:dgm id="{2C792BA9-C113-4BF5-9F7A-A0101F9292A8}"/>
                                            </p:graphicEl>
                                          </p:spTgt>
                                        </p:tgtEl>
                                        <p:attrNameLst>
                                          <p:attrName>style.visibility</p:attrName>
                                        </p:attrNameLst>
                                      </p:cBhvr>
                                      <p:to>
                                        <p:strVal val="visible"/>
                                      </p:to>
                                    </p:set>
                                    <p:animEffect transition="in" filter="fade">
                                      <p:cBhvr>
                                        <p:cTn id="316" dur="500"/>
                                        <p:tgtEl>
                                          <p:spTgt spid="2">
                                            <p:graphicEl>
                                              <a:dgm id="{2C792BA9-C113-4BF5-9F7A-A0101F9292A8}"/>
                                            </p:graphicEl>
                                          </p:spTgt>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2">
                                            <p:graphicEl>
                                              <a:dgm id="{F3F1710E-8954-43EB-8FD0-95CAF6513FB1}"/>
                                            </p:graphicEl>
                                          </p:spTgt>
                                        </p:tgtEl>
                                        <p:attrNameLst>
                                          <p:attrName>style.visibility</p:attrName>
                                        </p:attrNameLst>
                                      </p:cBhvr>
                                      <p:to>
                                        <p:strVal val="visible"/>
                                      </p:to>
                                    </p:set>
                                    <p:animEffect transition="in" filter="fade">
                                      <p:cBhvr>
                                        <p:cTn id="319" dur="500"/>
                                        <p:tgtEl>
                                          <p:spTgt spid="2">
                                            <p:graphicEl>
                                              <a:dgm id="{F3F1710E-8954-43EB-8FD0-95CAF6513FB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71EE-2EB5-621D-2FD0-D8BBB7A3E6FC}"/>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4BEB1DEE-9DEE-FAA4-C448-AF50B9D661F2}"/>
              </a:ext>
            </a:extLst>
          </p:cNvPr>
          <p:cNvSpPr>
            <a:spLocks noGrp="1"/>
          </p:cNvSpPr>
          <p:nvPr>
            <p:ph type="body" idx="28"/>
          </p:nvPr>
        </p:nvSpPr>
        <p:spPr/>
        <p:txBody>
          <a:bodyPr/>
          <a:lstStyle/>
          <a:p>
            <a:r>
              <a:rPr lang="en-IE" dirty="0"/>
              <a:t>Application 1: footprint calculation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F727AF4-F96A-FBA6-FC26-34D7FA1A2B69}"/>
                  </a:ext>
                </a:extLst>
              </p:cNvPr>
              <p:cNvSpPr>
                <a:spLocks noGrp="1"/>
              </p:cNvSpPr>
              <p:nvPr>
                <p:ph sz="quarter" idx="15"/>
              </p:nvPr>
            </p:nvSpPr>
            <p:spPr>
              <a:xfrm>
                <a:off x="480000" y="1881188"/>
                <a:ext cx="4758750" cy="4032333"/>
              </a:xfrm>
            </p:spPr>
            <p:txBody>
              <a:bodyPr/>
              <a:lstStyle/>
              <a:p>
                <a:pPr lvl="1"/>
                <a:r>
                  <a:rPr lang="en-IE" dirty="0"/>
                  <a:t>Matrices </a:t>
                </a:r>
                <a:r>
                  <a:rPr lang="en-IE" i="1" dirty="0" err="1"/>
                  <a:t>D_pba</a:t>
                </a:r>
                <a:r>
                  <a:rPr lang="en-IE" dirty="0"/>
                  <a:t>, </a:t>
                </a:r>
                <a:r>
                  <a:rPr lang="en-IE" i="1" dirty="0" err="1"/>
                  <a:t>D_imp</a:t>
                </a:r>
                <a:r>
                  <a:rPr lang="en-IE" dirty="0"/>
                  <a:t>, </a:t>
                </a:r>
                <a:r>
                  <a:rPr lang="en-IE" i="1" dirty="0" err="1"/>
                  <a:t>D_exp</a:t>
                </a:r>
                <a:r>
                  <a:rPr lang="en-IE" dirty="0"/>
                  <a:t>, </a:t>
                </a:r>
                <a:r>
                  <a:rPr lang="en-IE" i="1" dirty="0" err="1"/>
                  <a:t>D_cba</a:t>
                </a:r>
                <a:r>
                  <a:rPr lang="en-IE" dirty="0"/>
                  <a:t> are automatically generated from </a:t>
                </a:r>
                <a:r>
                  <a:rPr lang="en-IE" i="1" dirty="0"/>
                  <a:t>Z</a:t>
                </a:r>
                <a:r>
                  <a:rPr lang="en-IE" dirty="0"/>
                  <a:t>, </a:t>
                </a:r>
                <a:r>
                  <a:rPr lang="en-IE" i="1" dirty="0"/>
                  <a:t>Y</a:t>
                </a:r>
                <a:r>
                  <a:rPr lang="en-IE" dirty="0"/>
                  <a:t>, </a:t>
                </a:r>
                <a:r>
                  <a:rPr lang="en-IE" i="1" dirty="0"/>
                  <a:t>F</a:t>
                </a:r>
                <a:r>
                  <a:rPr lang="en-IE" dirty="0"/>
                  <a:t> et </a:t>
                </a:r>
                <a:r>
                  <a:rPr lang="en-IE" i="1" dirty="0"/>
                  <a:t>F_Y</a:t>
                </a:r>
              </a:p>
              <a:p>
                <a:pPr lvl="1"/>
                <a:endParaRPr lang="en-IE" i="1" dirty="0"/>
              </a:p>
              <a:p>
                <a:pPr lvl="1"/>
                <a:r>
                  <a:rPr lang="en-IE" dirty="0"/>
                  <a:t>We use these matrices to calculate the footprint of a country, sector, or a specific demand</a:t>
                </a:r>
              </a:p>
              <a:p>
                <a:pPr lvl="1"/>
                <a:endParaRPr lang="en-IE" dirty="0"/>
              </a:p>
              <a:p>
                <a:pPr lvl="1"/>
                <a:r>
                  <a:rPr lang="en-IE" dirty="0"/>
                  <a:t>By definition,</a:t>
                </a:r>
              </a:p>
              <a:p>
                <a:pPr lvl="1"/>
                <a:endParaRPr lang="en-IE" dirty="0"/>
              </a:p>
              <a:p>
                <a:pPr lvl="1" algn="ctr"/>
                <a14:m>
                  <m:oMath xmlns:m="http://schemas.openxmlformats.org/officeDocument/2006/math">
                    <m:sSub>
                      <m:sSubPr>
                        <m:ctrlPr>
                          <a:rPr lang="en-IE" b="0" i="1" smtClean="0">
                            <a:latin typeface="Cambria Math" panose="02040503050406030204" pitchFamily="18" charset="0"/>
                          </a:rPr>
                        </m:ctrlPr>
                      </m:sSubPr>
                      <m:e>
                        <m:r>
                          <a:rPr lang="en-IE" b="0" i="1" smtClean="0">
                            <a:latin typeface="Cambria Math" panose="02040503050406030204" pitchFamily="18" charset="0"/>
                          </a:rPr>
                          <m:t>𝐷</m:t>
                        </m:r>
                      </m:e>
                      <m:sub>
                        <m:r>
                          <a:rPr lang="en-IE" b="0" i="1" smtClean="0">
                            <a:latin typeface="Cambria Math" panose="02040503050406030204" pitchFamily="18" charset="0"/>
                          </a:rPr>
                          <m:t>𝑐𝑏𝑎</m:t>
                        </m:r>
                      </m:sub>
                    </m:sSub>
                    <m:r>
                      <a:rPr lang="en-IE" b="0" i="1" smtClean="0">
                        <a:latin typeface="Cambria Math" panose="02040503050406030204" pitchFamily="18" charset="0"/>
                      </a:rPr>
                      <m:t>=</m:t>
                    </m:r>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𝑝</m:t>
                        </m:r>
                        <m:r>
                          <a:rPr lang="en-IE" i="1">
                            <a:latin typeface="Cambria Math" panose="02040503050406030204" pitchFamily="18" charset="0"/>
                          </a:rPr>
                          <m:t>𝑏𝑎</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𝑖𝑚𝑝</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𝑒𝑥𝑝</m:t>
                        </m:r>
                      </m:sub>
                    </m:sSub>
                  </m:oMath>
                </a14:m>
                <a:endParaRPr lang="en-IE" dirty="0"/>
              </a:p>
              <a:p>
                <a:pPr lvl="1" algn="ctr"/>
                <a:r>
                  <a:rPr lang="en-IE" sz="1400" dirty="0"/>
                  <a:t>consumption = production + imports - exports</a:t>
                </a:r>
              </a:p>
            </p:txBody>
          </p:sp>
        </mc:Choice>
        <mc:Fallback xmlns="">
          <p:sp>
            <p:nvSpPr>
              <p:cNvPr id="4" name="Content Placeholder 3">
                <a:extLst>
                  <a:ext uri="{FF2B5EF4-FFF2-40B4-BE49-F238E27FC236}">
                    <a16:creationId xmlns:a16="http://schemas.microsoft.com/office/drawing/2014/main" id="{BF727AF4-F96A-FBA6-FC26-34D7FA1A2B69}"/>
                  </a:ext>
                </a:extLst>
              </p:cNvPr>
              <p:cNvSpPr>
                <a:spLocks noGrp="1" noRot="1" noChangeAspect="1" noMove="1" noResize="1" noEditPoints="1" noAdjustHandles="1" noChangeArrowheads="1" noChangeShapeType="1" noTextEdit="1"/>
              </p:cNvSpPr>
              <p:nvPr>
                <p:ph sz="quarter" idx="15"/>
              </p:nvPr>
            </p:nvSpPr>
            <p:spPr>
              <a:xfrm>
                <a:off x="480000" y="1881188"/>
                <a:ext cx="4758750" cy="4032333"/>
              </a:xfrm>
              <a:blipFill>
                <a:blip r:embed="rId2"/>
                <a:stretch>
                  <a:fillRect l="-3077" t="-1967"/>
                </a:stretch>
              </a:blipFill>
            </p:spPr>
            <p:txBody>
              <a:bodyPr/>
              <a:lstStyle/>
              <a:p>
                <a:r>
                  <a:rPr lang="en-IE">
                    <a:noFill/>
                  </a:rPr>
                  <a:t> </a:t>
                </a:r>
              </a:p>
            </p:txBody>
          </p:sp>
        </mc:Fallback>
      </mc:AlternateContent>
      <p:sp>
        <p:nvSpPr>
          <p:cNvPr id="5" name="Arrow: Right 4">
            <a:extLst>
              <a:ext uri="{FF2B5EF4-FFF2-40B4-BE49-F238E27FC236}">
                <a16:creationId xmlns:a16="http://schemas.microsoft.com/office/drawing/2014/main" id="{BB338CB6-D606-C60C-C14C-5DD5DD13FD2A}"/>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C2C1B060-BC59-6DEB-1E39-A7EA16B4206A}"/>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1027" name="!!chart">
            <a:extLst>
              <a:ext uri="{FF2B5EF4-FFF2-40B4-BE49-F238E27FC236}">
                <a16:creationId xmlns:a16="http://schemas.microsoft.com/office/drawing/2014/main" id="{545BD8D3-3385-54D8-9435-AAFFC551F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1389593"/>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2FE405-BD1A-2453-3B61-E51E98A69394}"/>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spTree>
    <p:extLst>
      <p:ext uri="{BB962C8B-B14F-4D97-AF65-F5344CB8AC3E}">
        <p14:creationId xmlns:p14="http://schemas.microsoft.com/office/powerpoint/2010/main" val="89897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5B5C79-C616-6B70-A377-AEC616692C8B}"/>
              </a:ext>
            </a:extLst>
          </p:cNvPr>
          <p:cNvSpPr>
            <a:spLocks noGrp="1"/>
          </p:cNvSpPr>
          <p:nvPr>
            <p:ph type="ctrTitle"/>
          </p:nvPr>
        </p:nvSpPr>
        <p:spPr/>
        <p:txBody>
          <a:bodyPr/>
          <a:lstStyle/>
          <a:p>
            <a:r>
              <a:rPr lang="en-IE"/>
              <a:t>01|Input-Output Tables</a:t>
            </a:r>
            <a:endParaRPr lang="en-IE" dirty="0"/>
          </a:p>
        </p:txBody>
      </p:sp>
      <p:sp>
        <p:nvSpPr>
          <p:cNvPr id="7" name="Subtitle 6">
            <a:extLst>
              <a:ext uri="{FF2B5EF4-FFF2-40B4-BE49-F238E27FC236}">
                <a16:creationId xmlns:a16="http://schemas.microsoft.com/office/drawing/2014/main" id="{D4F2BAC3-17B9-0255-FED3-1631A2A2D05E}"/>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1811634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17C4-C62B-2BB2-FF4D-261B279AF191}"/>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D2E3E1F5-D2DB-22F6-F739-0B9AC58C60D3}"/>
              </a:ext>
            </a:extLst>
          </p:cNvPr>
          <p:cNvSpPr>
            <a:spLocks noGrp="1"/>
          </p:cNvSpPr>
          <p:nvPr>
            <p:ph type="body" idx="28"/>
          </p:nvPr>
        </p:nvSpPr>
        <p:spPr/>
        <p:txBody>
          <a:bodyPr/>
          <a:lstStyle/>
          <a:p>
            <a:r>
              <a:rPr lang="en-IE" dirty="0"/>
              <a:t>Application 1: footprint calculation</a:t>
            </a:r>
          </a:p>
        </p:txBody>
      </p:sp>
      <p:sp>
        <p:nvSpPr>
          <p:cNvPr id="4" name="Content Placeholder 3">
            <a:extLst>
              <a:ext uri="{FF2B5EF4-FFF2-40B4-BE49-F238E27FC236}">
                <a16:creationId xmlns:a16="http://schemas.microsoft.com/office/drawing/2014/main" id="{0F734974-F73F-D7DD-4ACB-1C742B4D9F4D}"/>
              </a:ext>
            </a:extLst>
          </p:cNvPr>
          <p:cNvSpPr>
            <a:spLocks noGrp="1"/>
          </p:cNvSpPr>
          <p:nvPr>
            <p:ph sz="quarter" idx="15"/>
          </p:nvPr>
        </p:nvSpPr>
        <p:spPr>
          <a:xfrm>
            <a:off x="480000" y="1881188"/>
            <a:ext cx="5474400" cy="4032333"/>
          </a:xfrm>
        </p:spPr>
        <p:txBody>
          <a:bodyPr/>
          <a:lstStyle/>
          <a:p>
            <a:pPr lvl="1"/>
            <a:r>
              <a:rPr lang="en-IE" dirty="0"/>
              <a:t>Disaggregation by sector, Luxembourg</a:t>
            </a:r>
          </a:p>
          <a:p>
            <a:pPr lvl="1"/>
            <a:br>
              <a:rPr lang="en-IE" dirty="0"/>
            </a:br>
            <a:r>
              <a:rPr lang="en-IE" dirty="0"/>
              <a:t>In your opinion, where do most emissions come from? (&gt; 1 Mt/year)</a:t>
            </a:r>
          </a:p>
          <a:p>
            <a:pPr lvl="1"/>
            <a:endParaRPr lang="en-IE" dirty="0"/>
          </a:p>
          <a:p>
            <a:pPr lvl="1">
              <a:tabLst>
                <a:tab pos="542925" algn="l"/>
              </a:tabLst>
            </a:pPr>
            <a:r>
              <a:rPr lang="en-IE" b="1" dirty="0">
                <a:solidFill>
                  <a:srgbClr val="DD8452"/>
                </a:solidFill>
              </a:rPr>
              <a:t>Aviation</a:t>
            </a:r>
            <a:r>
              <a:rPr lang="en-IE" dirty="0"/>
              <a:t>: 5.4 Mt CO</a:t>
            </a:r>
            <a:r>
              <a:rPr lang="en-IE" baseline="-25000" dirty="0"/>
              <a:t>2</a:t>
            </a:r>
            <a:r>
              <a:rPr lang="en-IE" dirty="0"/>
              <a:t> eq.</a:t>
            </a:r>
          </a:p>
          <a:p>
            <a:pPr lvl="1">
              <a:tabLst>
                <a:tab pos="542925" algn="l"/>
              </a:tabLst>
            </a:pPr>
            <a:r>
              <a:rPr lang="en-IE" b="1" dirty="0">
                <a:solidFill>
                  <a:srgbClr val="DA8BC3"/>
                </a:solidFill>
              </a:rPr>
              <a:t>Chemicals</a:t>
            </a:r>
            <a:r>
              <a:rPr lang="en-IE" dirty="0"/>
              <a:t>: 2.3 Mt CO</a:t>
            </a:r>
            <a:r>
              <a:rPr lang="en-IE" baseline="-25000" dirty="0"/>
              <a:t>2</a:t>
            </a:r>
            <a:r>
              <a:rPr lang="en-IE" dirty="0"/>
              <a:t> eq.</a:t>
            </a:r>
          </a:p>
          <a:p>
            <a:pPr lvl="1">
              <a:tabLst>
                <a:tab pos="542925" algn="l"/>
              </a:tabLst>
            </a:pPr>
            <a:r>
              <a:rPr lang="en-IE" b="1" dirty="0">
                <a:solidFill>
                  <a:srgbClr val="8172B3"/>
                </a:solidFill>
              </a:rPr>
              <a:t>Petroleum refining</a:t>
            </a:r>
            <a:r>
              <a:rPr lang="en-IE" dirty="0"/>
              <a:t>: 1.5 Mt CO</a:t>
            </a:r>
            <a:r>
              <a:rPr lang="en-IE" baseline="-25000" dirty="0"/>
              <a:t>2</a:t>
            </a:r>
            <a:r>
              <a:rPr lang="en-IE" dirty="0"/>
              <a:t> eq.</a:t>
            </a:r>
          </a:p>
          <a:p>
            <a:pPr lvl="1">
              <a:tabLst>
                <a:tab pos="542925" algn="l"/>
              </a:tabLst>
            </a:pPr>
            <a:r>
              <a:rPr lang="en-IE" b="1" dirty="0">
                <a:solidFill>
                  <a:srgbClr val="8172B3"/>
                </a:solidFill>
              </a:rPr>
              <a:t>Automotive production</a:t>
            </a:r>
            <a:r>
              <a:rPr lang="en-IE" dirty="0"/>
              <a:t>: 1.3 Mt CO</a:t>
            </a:r>
            <a:r>
              <a:rPr lang="en-IE" baseline="-25000" dirty="0"/>
              <a:t>2</a:t>
            </a:r>
            <a:r>
              <a:rPr lang="en-IE" dirty="0"/>
              <a:t> eq.</a:t>
            </a:r>
          </a:p>
          <a:p>
            <a:pPr lvl="1">
              <a:tabLst>
                <a:tab pos="542925" algn="l"/>
              </a:tabLst>
            </a:pPr>
            <a:r>
              <a:rPr lang="en-IE" b="1" dirty="0">
                <a:solidFill>
                  <a:srgbClr val="4C72B0"/>
                </a:solidFill>
              </a:rPr>
              <a:t>Direct emissions</a:t>
            </a:r>
            <a:r>
              <a:rPr lang="en-IE" dirty="0"/>
              <a:t>: 1.2 Mt CO</a:t>
            </a:r>
            <a:r>
              <a:rPr lang="en-IE" baseline="-25000" dirty="0"/>
              <a:t>2</a:t>
            </a:r>
            <a:r>
              <a:rPr lang="en-IE" dirty="0"/>
              <a:t> eq.</a:t>
            </a:r>
          </a:p>
          <a:p>
            <a:pPr lvl="1">
              <a:buNone/>
              <a:tabLst>
                <a:tab pos="542925" algn="l"/>
              </a:tabLst>
            </a:pPr>
            <a:r>
              <a:rPr lang="en-IE" b="1" dirty="0">
                <a:solidFill>
                  <a:srgbClr val="C44E52"/>
                </a:solidFill>
              </a:rPr>
              <a:t>Health and social</a:t>
            </a:r>
            <a:r>
              <a:rPr lang="en-IE" dirty="0"/>
              <a:t>: 1.1 Mt CO</a:t>
            </a:r>
            <a:r>
              <a:rPr lang="en-IE" baseline="-25000" dirty="0"/>
              <a:t>2</a:t>
            </a:r>
            <a:r>
              <a:rPr lang="en-IE" dirty="0"/>
              <a:t> eq.</a:t>
            </a:r>
          </a:p>
          <a:p>
            <a:pPr lvl="1">
              <a:tabLst>
                <a:tab pos="542925" algn="l"/>
              </a:tabLst>
            </a:pPr>
            <a:endParaRPr lang="en-IE" dirty="0"/>
          </a:p>
          <a:p>
            <a:pPr lvl="1">
              <a:tabLst>
                <a:tab pos="542925" algn="l"/>
              </a:tabLst>
            </a:pPr>
            <a:endParaRPr lang="en-IE" dirty="0"/>
          </a:p>
        </p:txBody>
      </p:sp>
      <p:pic>
        <p:nvPicPr>
          <p:cNvPr id="3073" name="!!chart">
            <a:extLst>
              <a:ext uri="{FF2B5EF4-FFF2-40B4-BE49-F238E27FC236}">
                <a16:creationId xmlns:a16="http://schemas.microsoft.com/office/drawing/2014/main" id="{3E2CC0C9-632A-891D-4F27-62C6C2E01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00" y="1389600"/>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B474EA-83EC-0BFE-1F17-664821F2F7CD}"/>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sp>
        <p:nvSpPr>
          <p:cNvPr id="8" name="Arrow: Right 7">
            <a:extLst>
              <a:ext uri="{FF2B5EF4-FFF2-40B4-BE49-F238E27FC236}">
                <a16:creationId xmlns:a16="http://schemas.microsoft.com/office/drawing/2014/main" id="{1CF98006-8749-A262-CA55-9FC4A7EF0F1C}"/>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3E546A1D-45D1-F704-7DA8-45B6ECAC554B}"/>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7" name="Picture 6" descr="Young businessman crossed hands">
            <a:extLst>
              <a:ext uri="{FF2B5EF4-FFF2-40B4-BE49-F238E27FC236}">
                <a16:creationId xmlns:a16="http://schemas.microsoft.com/office/drawing/2014/main" id="{B514E0EC-91E9-7504-76E6-6E14EACD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45967" y="3562350"/>
            <a:ext cx="1050033" cy="3219450"/>
          </a:xfrm>
          <a:prstGeom prst="rect">
            <a:avLst/>
          </a:prstGeom>
        </p:spPr>
      </p:pic>
    </p:spTree>
    <p:extLst>
      <p:ext uri="{BB962C8B-B14F-4D97-AF65-F5344CB8AC3E}">
        <p14:creationId xmlns:p14="http://schemas.microsoft.com/office/powerpoint/2010/main" val="3845710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17C4-C62B-2BB2-FF4D-261B279AF191}"/>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D2E3E1F5-D2DB-22F6-F739-0B9AC58C60D3}"/>
              </a:ext>
            </a:extLst>
          </p:cNvPr>
          <p:cNvSpPr>
            <a:spLocks noGrp="1"/>
          </p:cNvSpPr>
          <p:nvPr>
            <p:ph type="body" idx="28"/>
          </p:nvPr>
        </p:nvSpPr>
        <p:spPr/>
        <p:txBody>
          <a:bodyPr/>
          <a:lstStyle/>
          <a:p>
            <a:r>
              <a:rPr lang="en-IE" dirty="0"/>
              <a:t>Application 1: footprint calculation</a:t>
            </a:r>
          </a:p>
        </p:txBody>
      </p:sp>
      <p:sp>
        <p:nvSpPr>
          <p:cNvPr id="4" name="Content Placeholder 3">
            <a:extLst>
              <a:ext uri="{FF2B5EF4-FFF2-40B4-BE49-F238E27FC236}">
                <a16:creationId xmlns:a16="http://schemas.microsoft.com/office/drawing/2014/main" id="{0F734974-F73F-D7DD-4ACB-1C742B4D9F4D}"/>
              </a:ext>
            </a:extLst>
          </p:cNvPr>
          <p:cNvSpPr>
            <a:spLocks noGrp="1"/>
          </p:cNvSpPr>
          <p:nvPr>
            <p:ph sz="quarter" idx="15"/>
          </p:nvPr>
        </p:nvSpPr>
        <p:spPr>
          <a:xfrm>
            <a:off x="480000" y="1881188"/>
            <a:ext cx="5474400" cy="4032333"/>
          </a:xfrm>
        </p:spPr>
        <p:txBody>
          <a:bodyPr/>
          <a:lstStyle/>
          <a:p>
            <a:pPr lvl="1"/>
            <a:r>
              <a:rPr lang="en-IE" dirty="0"/>
              <a:t>Disaggregation by country, Luxembourg</a:t>
            </a:r>
          </a:p>
          <a:p>
            <a:pPr lvl="1">
              <a:buNone/>
            </a:pPr>
            <a:br>
              <a:rPr lang="en-IE" dirty="0"/>
            </a:br>
            <a:r>
              <a:rPr lang="en-IE" dirty="0"/>
              <a:t>In your opinion, where do most emissions come from? (&gt; 1 Mt/year)</a:t>
            </a:r>
          </a:p>
          <a:p>
            <a:pPr lvl="1">
              <a:buNone/>
            </a:pPr>
            <a:endParaRPr lang="en-IE" dirty="0"/>
          </a:p>
          <a:p>
            <a:pPr lvl="1">
              <a:tabLst>
                <a:tab pos="542925" algn="l"/>
              </a:tabLst>
            </a:pPr>
            <a:r>
              <a:rPr lang="en-IE" b="1" dirty="0">
                <a:solidFill>
                  <a:srgbClr val="BDBDBD"/>
                </a:solidFill>
              </a:rPr>
              <a:t>Asia</a:t>
            </a:r>
            <a:r>
              <a:rPr lang="en-IE" dirty="0"/>
              <a:t>: 2.4 Mt CO</a:t>
            </a:r>
            <a:r>
              <a:rPr lang="en-IE" baseline="-25000" dirty="0"/>
              <a:t>2</a:t>
            </a:r>
            <a:r>
              <a:rPr lang="en-IE" dirty="0"/>
              <a:t> eq. imp</a:t>
            </a:r>
          </a:p>
          <a:p>
            <a:pPr lvl="1">
              <a:tabLst>
                <a:tab pos="542925" algn="l"/>
              </a:tabLst>
            </a:pPr>
            <a:r>
              <a:rPr lang="en-IE" b="1" dirty="0">
                <a:solidFill>
                  <a:srgbClr val="D9D9D9"/>
                </a:solidFill>
              </a:rPr>
              <a:t>Middle East</a:t>
            </a:r>
            <a:r>
              <a:rPr lang="en-IE" dirty="0"/>
              <a:t>: 1.8 Mt CO</a:t>
            </a:r>
            <a:r>
              <a:rPr lang="en-IE" baseline="-25000" dirty="0"/>
              <a:t>2</a:t>
            </a:r>
            <a:r>
              <a:rPr lang="en-IE" dirty="0"/>
              <a:t> eq. imp</a:t>
            </a:r>
          </a:p>
          <a:p>
            <a:pPr lvl="1">
              <a:tabLst>
                <a:tab pos="542925" algn="l"/>
              </a:tabLst>
            </a:pPr>
            <a:r>
              <a:rPr lang="en-IE" b="1" dirty="0">
                <a:solidFill>
                  <a:srgbClr val="FDAE6B"/>
                </a:solidFill>
              </a:rPr>
              <a:t>France</a:t>
            </a:r>
            <a:r>
              <a:rPr lang="en-IE" b="1" dirty="0">
                <a:solidFill>
                  <a:srgbClr val="8172B3"/>
                </a:solidFill>
              </a:rPr>
              <a:t> </a:t>
            </a:r>
            <a:r>
              <a:rPr lang="en-IE" dirty="0"/>
              <a:t>: 1.4 Mt CO</a:t>
            </a:r>
            <a:r>
              <a:rPr lang="en-IE" baseline="-25000" dirty="0"/>
              <a:t>2</a:t>
            </a:r>
            <a:r>
              <a:rPr lang="en-IE" dirty="0"/>
              <a:t> eq.</a:t>
            </a:r>
          </a:p>
          <a:p>
            <a:pPr lvl="1">
              <a:tabLst>
                <a:tab pos="542925" algn="l"/>
              </a:tabLst>
            </a:pPr>
            <a:r>
              <a:rPr lang="en-IE" b="1" dirty="0">
                <a:solidFill>
                  <a:srgbClr val="E6550D"/>
                </a:solidFill>
              </a:rPr>
              <a:t>Germany</a:t>
            </a:r>
            <a:r>
              <a:rPr lang="en-IE" b="1" dirty="0">
                <a:solidFill>
                  <a:srgbClr val="8172B3"/>
                </a:solidFill>
              </a:rPr>
              <a:t> </a:t>
            </a:r>
            <a:r>
              <a:rPr lang="en-IE" dirty="0"/>
              <a:t>: 1.2 Mt CO</a:t>
            </a:r>
            <a:r>
              <a:rPr lang="en-IE" baseline="-25000" dirty="0"/>
              <a:t>2</a:t>
            </a:r>
            <a:r>
              <a:rPr lang="en-IE" dirty="0"/>
              <a:t> eq.</a:t>
            </a:r>
          </a:p>
          <a:p>
            <a:pPr lvl="1">
              <a:tabLst>
                <a:tab pos="542925" algn="l"/>
              </a:tabLst>
            </a:pPr>
            <a:r>
              <a:rPr lang="en-IE" b="1" dirty="0">
                <a:solidFill>
                  <a:srgbClr val="DADAEB"/>
                </a:solidFill>
              </a:rPr>
              <a:t>Africa</a:t>
            </a:r>
            <a:r>
              <a:rPr lang="en-IE" dirty="0"/>
              <a:t>: 1.2 Mt CO</a:t>
            </a:r>
            <a:r>
              <a:rPr lang="en-IE" baseline="-25000" dirty="0"/>
              <a:t>2</a:t>
            </a:r>
            <a:r>
              <a:rPr lang="en-IE" dirty="0"/>
              <a:t> eq.</a:t>
            </a:r>
          </a:p>
          <a:p>
            <a:pPr lvl="1">
              <a:tabLst>
                <a:tab pos="542925" algn="l"/>
              </a:tabLst>
            </a:pPr>
            <a:endParaRPr lang="en-IE" dirty="0"/>
          </a:p>
        </p:txBody>
      </p:sp>
      <p:sp>
        <p:nvSpPr>
          <p:cNvPr id="5" name="TextBox 4">
            <a:extLst>
              <a:ext uri="{FF2B5EF4-FFF2-40B4-BE49-F238E27FC236}">
                <a16:creationId xmlns:a16="http://schemas.microsoft.com/office/drawing/2014/main" id="{1BB474EA-83EC-0BFE-1F17-664821F2F7CD}"/>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pic>
        <p:nvPicPr>
          <p:cNvPr id="6147" name="!!chart">
            <a:extLst>
              <a:ext uri="{FF2B5EF4-FFF2-40B4-BE49-F238E27FC236}">
                <a16:creationId xmlns:a16="http://schemas.microsoft.com/office/drawing/2014/main" id="{ADC8059F-EC9C-AE25-9C80-B1EE32A85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00" y="1389600"/>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747FD7F2-1E4B-7C27-1A2B-29967865C6B6}"/>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6DE6F838-95AD-64C5-22F3-8C45EDBCB9DA}"/>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7" name="Picture 6" descr="Young businessman crossed hands">
            <a:extLst>
              <a:ext uri="{FF2B5EF4-FFF2-40B4-BE49-F238E27FC236}">
                <a16:creationId xmlns:a16="http://schemas.microsoft.com/office/drawing/2014/main" id="{B514E0EC-91E9-7504-76E6-6E14EACD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45967" y="3562350"/>
            <a:ext cx="1050033" cy="3219450"/>
          </a:xfrm>
          <a:prstGeom prst="rect">
            <a:avLst/>
          </a:prstGeom>
        </p:spPr>
      </p:pic>
    </p:spTree>
    <p:extLst>
      <p:ext uri="{BB962C8B-B14F-4D97-AF65-F5344CB8AC3E}">
        <p14:creationId xmlns:p14="http://schemas.microsoft.com/office/powerpoint/2010/main" val="3615962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134D-1CE3-40BC-B009-0F57058266B3}"/>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122381AD-9E3F-4318-8C23-CDE64A525C73}"/>
              </a:ext>
            </a:extLst>
          </p:cNvPr>
          <p:cNvSpPr>
            <a:spLocks noGrp="1"/>
          </p:cNvSpPr>
          <p:nvPr>
            <p:ph type="body" idx="28"/>
          </p:nvPr>
        </p:nvSpPr>
        <p:spPr/>
        <p:txBody>
          <a:bodyPr/>
          <a:lstStyle/>
          <a:p>
            <a:r>
              <a:rPr lang="en-IE" dirty="0"/>
              <a:t>Application 1: footprint calculation</a:t>
            </a:r>
          </a:p>
        </p:txBody>
      </p:sp>
      <p:sp>
        <p:nvSpPr>
          <p:cNvPr id="4" name="Content Placeholder 3">
            <a:extLst>
              <a:ext uri="{FF2B5EF4-FFF2-40B4-BE49-F238E27FC236}">
                <a16:creationId xmlns:a16="http://schemas.microsoft.com/office/drawing/2014/main" id="{C6B225A2-EBD7-4566-BFED-DD1D8C5C18D2}"/>
              </a:ext>
            </a:extLst>
          </p:cNvPr>
          <p:cNvSpPr>
            <a:spLocks noGrp="1"/>
          </p:cNvSpPr>
          <p:nvPr>
            <p:ph sz="quarter" idx="15"/>
          </p:nvPr>
        </p:nvSpPr>
        <p:spPr/>
        <p:txBody>
          <a:bodyPr/>
          <a:lstStyle/>
          <a:p>
            <a:endParaRPr lang="en-IE" dirty="0"/>
          </a:p>
        </p:txBody>
      </p:sp>
      <p:pic>
        <p:nvPicPr>
          <p:cNvPr id="5" name="Picture 4">
            <a:extLst>
              <a:ext uri="{FF2B5EF4-FFF2-40B4-BE49-F238E27FC236}">
                <a16:creationId xmlns:a16="http://schemas.microsoft.com/office/drawing/2014/main" id="{3AB99868-3F1C-40AF-A447-EB20C9CA484A}"/>
              </a:ext>
            </a:extLst>
          </p:cNvPr>
          <p:cNvPicPr>
            <a:picLocks noChangeAspect="1"/>
          </p:cNvPicPr>
          <p:nvPr/>
        </p:nvPicPr>
        <p:blipFill rotWithShape="1">
          <a:blip r:embed="rId3"/>
          <a:srcRect b="67333"/>
          <a:stretch/>
        </p:blipFill>
        <p:spPr>
          <a:xfrm>
            <a:off x="-91440" y="2136410"/>
            <a:ext cx="6522893" cy="2937510"/>
          </a:xfrm>
          <a:prstGeom prst="rect">
            <a:avLst/>
          </a:prstGeom>
        </p:spPr>
      </p:pic>
      <p:pic>
        <p:nvPicPr>
          <p:cNvPr id="6" name="Picture 5">
            <a:extLst>
              <a:ext uri="{FF2B5EF4-FFF2-40B4-BE49-F238E27FC236}">
                <a16:creationId xmlns:a16="http://schemas.microsoft.com/office/drawing/2014/main" id="{C5E36BD1-02E2-4F68-A57E-5C08B86997F1}"/>
              </a:ext>
            </a:extLst>
          </p:cNvPr>
          <p:cNvPicPr>
            <a:picLocks noChangeAspect="1"/>
          </p:cNvPicPr>
          <p:nvPr/>
        </p:nvPicPr>
        <p:blipFill rotWithShape="1">
          <a:blip r:embed="rId3"/>
          <a:srcRect t="32666"/>
          <a:stretch/>
        </p:blipFill>
        <p:spPr>
          <a:xfrm>
            <a:off x="6172200" y="160019"/>
            <a:ext cx="5939790" cy="5513603"/>
          </a:xfrm>
          <a:prstGeom prst="rect">
            <a:avLst/>
          </a:prstGeom>
        </p:spPr>
      </p:pic>
      <p:sp>
        <p:nvSpPr>
          <p:cNvPr id="7" name="Rectangle 6">
            <a:extLst>
              <a:ext uri="{FF2B5EF4-FFF2-40B4-BE49-F238E27FC236}">
                <a16:creationId xmlns:a16="http://schemas.microsoft.com/office/drawing/2014/main" id="{5C113938-8E0D-4154-88FE-0AA3E96669DA}"/>
              </a:ext>
            </a:extLst>
          </p:cNvPr>
          <p:cNvSpPr/>
          <p:nvPr/>
        </p:nvSpPr>
        <p:spPr>
          <a:xfrm>
            <a:off x="0" y="6567176"/>
            <a:ext cx="12090992" cy="253916"/>
          </a:xfrm>
          <a:prstGeom prst="rect">
            <a:avLst/>
          </a:prstGeom>
        </p:spPr>
        <p:txBody>
          <a:bodyPr wrap="square">
            <a:spAutoFit/>
          </a:bodyPr>
          <a:lstStyle/>
          <a:p>
            <a:r>
              <a:rPr lang="en-IE" sz="1050" dirty="0"/>
              <a:t>Source: EXIOBASE </a:t>
            </a:r>
            <a:r>
              <a:rPr lang="en-IE" sz="1050" dirty="0">
                <a:hlinkClick r:id="rId4"/>
              </a:rPr>
              <a:t>https://luxembourgintransition.lu/wp-content/uploads/2021/02/Luxembourg-en-Transition_Equipe-AREP-flux-Livrable-Phase-1_20210104-_-RAPPORT-avec-annexes.pdf</a:t>
            </a:r>
            <a:r>
              <a:rPr lang="en-IE" sz="1050" dirty="0"/>
              <a:t> </a:t>
            </a:r>
          </a:p>
        </p:txBody>
      </p:sp>
      <p:sp>
        <p:nvSpPr>
          <p:cNvPr id="9" name="Rectangle 8">
            <a:extLst>
              <a:ext uri="{FF2B5EF4-FFF2-40B4-BE49-F238E27FC236}">
                <a16:creationId xmlns:a16="http://schemas.microsoft.com/office/drawing/2014/main" id="{52366A14-6F5B-43EE-8B6A-45E2F4776805}"/>
              </a:ext>
            </a:extLst>
          </p:cNvPr>
          <p:cNvSpPr/>
          <p:nvPr/>
        </p:nvSpPr>
        <p:spPr>
          <a:xfrm>
            <a:off x="51382" y="5034462"/>
            <a:ext cx="1870712" cy="1292662"/>
          </a:xfrm>
          <a:prstGeom prst="rect">
            <a:avLst/>
          </a:prstGeom>
        </p:spPr>
        <p:txBody>
          <a:bodyPr wrap="square">
            <a:spAutoFit/>
          </a:bodyPr>
          <a:lstStyle/>
          <a:p>
            <a:pPr algn="ctr"/>
            <a:r>
              <a:rPr lang="en-IE" b="1" dirty="0">
                <a:solidFill>
                  <a:schemeClr val="tx2"/>
                </a:solidFill>
              </a:rPr>
              <a:t>World</a:t>
            </a:r>
            <a:br>
              <a:rPr lang="en-IE" sz="1200" dirty="0">
                <a:solidFill>
                  <a:schemeClr val="tx2"/>
                </a:solidFill>
              </a:rPr>
            </a:br>
            <a:r>
              <a:rPr lang="en-IE" sz="1200" dirty="0">
                <a:solidFill>
                  <a:schemeClr val="tx2"/>
                </a:solidFill>
              </a:rPr>
              <a:t>(mainly oil and oil products – Middle-East, Russia, but also finished products – China, USA, South Africa…)</a:t>
            </a:r>
          </a:p>
        </p:txBody>
      </p:sp>
      <p:sp>
        <p:nvSpPr>
          <p:cNvPr id="10" name="Rectangle 9">
            <a:extLst>
              <a:ext uri="{FF2B5EF4-FFF2-40B4-BE49-F238E27FC236}">
                <a16:creationId xmlns:a16="http://schemas.microsoft.com/office/drawing/2014/main" id="{E6562E4C-CAC3-4D6D-8FB5-69D18B906AD3}"/>
              </a:ext>
            </a:extLst>
          </p:cNvPr>
          <p:cNvSpPr/>
          <p:nvPr/>
        </p:nvSpPr>
        <p:spPr>
          <a:xfrm>
            <a:off x="1939262" y="5034462"/>
            <a:ext cx="1230744" cy="738664"/>
          </a:xfrm>
          <a:prstGeom prst="rect">
            <a:avLst/>
          </a:prstGeom>
        </p:spPr>
        <p:txBody>
          <a:bodyPr wrap="square">
            <a:spAutoFit/>
          </a:bodyPr>
          <a:lstStyle/>
          <a:p>
            <a:pPr algn="ctr"/>
            <a:r>
              <a:rPr lang="en-IE" b="1" dirty="0">
                <a:solidFill>
                  <a:schemeClr val="tx2"/>
                </a:solidFill>
              </a:rPr>
              <a:t>Europe</a:t>
            </a:r>
            <a:br>
              <a:rPr lang="en-IE" sz="1200" dirty="0">
                <a:solidFill>
                  <a:schemeClr val="tx2"/>
                </a:solidFill>
              </a:rPr>
            </a:br>
            <a:r>
              <a:rPr lang="en-IE" sz="1200" dirty="0">
                <a:solidFill>
                  <a:schemeClr val="tx2"/>
                </a:solidFill>
              </a:rPr>
              <a:t>Germany, France, UK</a:t>
            </a:r>
          </a:p>
        </p:txBody>
      </p:sp>
      <p:sp>
        <p:nvSpPr>
          <p:cNvPr id="11" name="Rectangle 10">
            <a:extLst>
              <a:ext uri="{FF2B5EF4-FFF2-40B4-BE49-F238E27FC236}">
                <a16:creationId xmlns:a16="http://schemas.microsoft.com/office/drawing/2014/main" id="{4FED1C73-F10E-4D5C-8A35-C0A50AF09743}"/>
              </a:ext>
            </a:extLst>
          </p:cNvPr>
          <p:cNvSpPr/>
          <p:nvPr/>
        </p:nvSpPr>
        <p:spPr>
          <a:xfrm>
            <a:off x="3242368" y="5034462"/>
            <a:ext cx="1748732" cy="553998"/>
          </a:xfrm>
          <a:prstGeom prst="rect">
            <a:avLst/>
          </a:prstGeom>
        </p:spPr>
        <p:txBody>
          <a:bodyPr wrap="square">
            <a:spAutoFit/>
          </a:bodyPr>
          <a:lstStyle/>
          <a:p>
            <a:pPr algn="ctr"/>
            <a:r>
              <a:rPr lang="en-IE" b="1" dirty="0">
                <a:solidFill>
                  <a:schemeClr val="tx2"/>
                </a:solidFill>
              </a:rPr>
              <a:t>Luxembourg</a:t>
            </a:r>
            <a:br>
              <a:rPr lang="en-IE" sz="1200" dirty="0">
                <a:solidFill>
                  <a:schemeClr val="tx2"/>
                </a:solidFill>
              </a:rPr>
            </a:br>
            <a:r>
              <a:rPr lang="en-IE" sz="1200" dirty="0">
                <a:solidFill>
                  <a:schemeClr val="tx2"/>
                </a:solidFill>
              </a:rPr>
              <a:t>Domestic production</a:t>
            </a:r>
          </a:p>
        </p:txBody>
      </p:sp>
    </p:spTree>
    <p:extLst>
      <p:ext uri="{BB962C8B-B14F-4D97-AF65-F5344CB8AC3E}">
        <p14:creationId xmlns:p14="http://schemas.microsoft.com/office/powerpoint/2010/main" val="633554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1F92-5D5A-AAD8-C9FA-06F46CA96966}"/>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01920FF-A1A5-F9E7-BDA4-2093663EF8F2}"/>
              </a:ext>
            </a:extLst>
          </p:cNvPr>
          <p:cNvSpPr>
            <a:spLocks noGrp="1"/>
          </p:cNvSpPr>
          <p:nvPr>
            <p:ph type="body" idx="28"/>
          </p:nvPr>
        </p:nvSpPr>
        <p:spPr/>
        <p:txBody>
          <a:bodyPr/>
          <a:lstStyle/>
          <a:p>
            <a:r>
              <a:rPr lang="en-IE" dirty="0"/>
              <a:t>Application 1: footprint calculation</a:t>
            </a:r>
          </a:p>
        </p:txBody>
      </p:sp>
      <p:pic>
        <p:nvPicPr>
          <p:cNvPr id="4097" name="Picture 1">
            <a:extLst>
              <a:ext uri="{FF2B5EF4-FFF2-40B4-BE49-F238E27FC236}">
                <a16:creationId xmlns:a16="http://schemas.microsoft.com/office/drawing/2014/main" id="{4CCE1E4B-9391-B85B-66D5-F7160A515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196" y="2012971"/>
            <a:ext cx="8121554" cy="37687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B59848D-5DB7-5ABC-FB75-CADF3BD7A1E2}"/>
              </a:ext>
            </a:extLst>
          </p:cNvPr>
          <p:cNvSpPr>
            <a:spLocks noGrp="1"/>
          </p:cNvSpPr>
          <p:nvPr>
            <p:ph sz="quarter" idx="15"/>
          </p:nvPr>
        </p:nvSpPr>
        <p:spPr>
          <a:xfrm>
            <a:off x="480000" y="3190875"/>
            <a:ext cx="2425126" cy="2722646"/>
          </a:xfrm>
        </p:spPr>
        <p:txBody>
          <a:bodyPr/>
          <a:lstStyle/>
          <a:p>
            <a:pPr lvl="1"/>
            <a:r>
              <a:rPr lang="en-IE"/>
              <a:t>The same calculations are reproducible for any indicator</a:t>
            </a:r>
            <a:endParaRPr lang="en-IE" dirty="0"/>
          </a:p>
        </p:txBody>
      </p:sp>
      <p:sp>
        <p:nvSpPr>
          <p:cNvPr id="5" name="Arrow: Right 4">
            <a:extLst>
              <a:ext uri="{FF2B5EF4-FFF2-40B4-BE49-F238E27FC236}">
                <a16:creationId xmlns:a16="http://schemas.microsoft.com/office/drawing/2014/main" id="{AB22EBBE-C444-B414-FC48-7309DF2CDADC}"/>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B1740F15-E293-B20B-2A1A-587B7E341EE0}"/>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spTree>
    <p:extLst>
      <p:ext uri="{BB962C8B-B14F-4D97-AF65-F5344CB8AC3E}">
        <p14:creationId xmlns:p14="http://schemas.microsoft.com/office/powerpoint/2010/main" val="764098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1F92-5D5A-AAD8-C9FA-06F46CA96966}"/>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01920FF-A1A5-F9E7-BDA4-2093663EF8F2}"/>
              </a:ext>
            </a:extLst>
          </p:cNvPr>
          <p:cNvSpPr>
            <a:spLocks noGrp="1"/>
          </p:cNvSpPr>
          <p:nvPr>
            <p:ph type="body" idx="28"/>
          </p:nvPr>
        </p:nvSpPr>
        <p:spPr/>
        <p:txBody>
          <a:bodyPr/>
          <a:lstStyle/>
          <a:p>
            <a:r>
              <a:rPr lang="en-IE" dirty="0"/>
              <a:t>Application 1: footprint calculation</a:t>
            </a:r>
          </a:p>
        </p:txBody>
      </p:sp>
      <p:pic>
        <p:nvPicPr>
          <p:cNvPr id="7" name="Picture 1">
            <a:extLst>
              <a:ext uri="{FF2B5EF4-FFF2-40B4-BE49-F238E27FC236}">
                <a16:creationId xmlns:a16="http://schemas.microsoft.com/office/drawing/2014/main" id="{63D9140A-6209-BBE8-6488-88D0DA6355E7}"/>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479425" y="2171569"/>
            <a:ext cx="11233150" cy="345148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348FD10-B3BA-25CD-A3D4-D18E9C2A9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171568"/>
            <a:ext cx="11268297" cy="3451487"/>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FF6AC461-AF93-08F5-88CC-D2A56D048E40}"/>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0" name="Content Placeholder 7">
            <a:extLst>
              <a:ext uri="{FF2B5EF4-FFF2-40B4-BE49-F238E27FC236}">
                <a16:creationId xmlns:a16="http://schemas.microsoft.com/office/drawing/2014/main" id="{07334039-5A10-0999-39B6-CFA6FA325325}"/>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spTree>
    <p:extLst>
      <p:ext uri="{BB962C8B-B14F-4D97-AF65-F5344CB8AC3E}">
        <p14:creationId xmlns:p14="http://schemas.microsoft.com/office/powerpoint/2010/main" val="343980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a:xfrm>
            <a:off x="480000" y="368300"/>
            <a:ext cx="11232000" cy="853017"/>
          </a:xfrm>
        </p:spPr>
        <p:txBody>
          <a:bodyPr/>
          <a:lstStyle/>
          <a:p>
            <a:r>
              <a:rPr lang="en-IE" dirty="0"/>
              <a:t>EXIOBASE (version 3.8.2)</a:t>
            </a:r>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a:xfrm>
            <a:off x="480000" y="1221319"/>
            <a:ext cx="11232000" cy="336549"/>
          </a:xfrm>
        </p:spPr>
        <p:txBody>
          <a:bodyPr/>
          <a:lstStyle/>
          <a:p>
            <a:r>
              <a:rPr lang="en-IE" dirty="0"/>
              <a:t>Application 2: aggregation</a:t>
            </a:r>
          </a:p>
        </p:txBody>
      </p:sp>
      <p:sp>
        <p:nvSpPr>
          <p:cNvPr id="4" name="Content Placeholder 3">
            <a:extLst>
              <a:ext uri="{FF2B5EF4-FFF2-40B4-BE49-F238E27FC236}">
                <a16:creationId xmlns:a16="http://schemas.microsoft.com/office/drawing/2014/main" id="{37A20583-F0AC-7954-F544-E7D16D8FCEF1}"/>
              </a:ext>
            </a:extLst>
          </p:cNvPr>
          <p:cNvSpPr>
            <a:spLocks noGrp="1"/>
          </p:cNvSpPr>
          <p:nvPr>
            <p:ph sz="quarter" idx="15"/>
          </p:nvPr>
        </p:nvSpPr>
        <p:spPr>
          <a:xfrm>
            <a:off x="479424" y="1881188"/>
            <a:ext cx="5805261" cy="4032250"/>
          </a:xfrm>
        </p:spPr>
        <p:txBody>
          <a:bodyPr>
            <a:normAutofit/>
          </a:bodyPr>
          <a:lstStyle/>
          <a:p>
            <a:pPr lvl="1"/>
            <a:r>
              <a:rPr lang="en-IE" dirty="0"/>
              <a:t>Regional or sectoral aggregation is often necessary, either to calculate results more quickly or to present more readable results</a:t>
            </a:r>
          </a:p>
          <a:p>
            <a:pPr lvl="1"/>
            <a:r>
              <a:rPr lang="en-IE" dirty="0"/>
              <a:t>
It is inevitable when it comes to aligning incompatible classifications, the typical example is the calculation of the carbon footprint of households</a:t>
            </a:r>
          </a:p>
          <a:p>
            <a:pPr lvl="1"/>
            <a:r>
              <a:rPr lang="en-IE" dirty="0"/>
              <a:t>
The budget surveys are in the "COICOP" (consumer goods) format, used by customs/the UN, while the tables are in the "CPA" (or NACE) format, which is more convenient for economists/statisticians to handle</a:t>
            </a:r>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pic>
        <p:nvPicPr>
          <p:cNvPr id="8" name="Picture 7">
            <a:extLst>
              <a:ext uri="{FF2B5EF4-FFF2-40B4-BE49-F238E27FC236}">
                <a16:creationId xmlns:a16="http://schemas.microsoft.com/office/drawing/2014/main" id="{8D461AA4-78C7-258B-A7B9-4754A4C0D4F0}"/>
              </a:ext>
            </a:extLst>
          </p:cNvPr>
          <p:cNvPicPr>
            <a:picLocks noChangeAspect="1"/>
          </p:cNvPicPr>
          <p:nvPr/>
        </p:nvPicPr>
        <p:blipFill>
          <a:blip r:embed="rId2"/>
          <a:stretch>
            <a:fillRect/>
          </a:stretch>
        </p:blipFill>
        <p:spPr>
          <a:xfrm>
            <a:off x="6956050" y="3614354"/>
            <a:ext cx="4933060" cy="2800043"/>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5036DEE5-9F21-7ED1-74D6-A917D46107FB}"/>
              </a:ext>
            </a:extLst>
          </p:cNvPr>
          <p:cNvGrpSpPr/>
          <p:nvPr/>
        </p:nvGrpSpPr>
        <p:grpSpPr>
          <a:xfrm>
            <a:off x="7538064" y="295443"/>
            <a:ext cx="3769033" cy="3022341"/>
            <a:chOff x="7538064" y="295443"/>
            <a:chExt cx="3769033" cy="3022341"/>
          </a:xfrm>
        </p:grpSpPr>
        <p:pic>
          <p:nvPicPr>
            <p:cNvPr id="10" name="Picture 9">
              <a:extLst>
                <a:ext uri="{FF2B5EF4-FFF2-40B4-BE49-F238E27FC236}">
                  <a16:creationId xmlns:a16="http://schemas.microsoft.com/office/drawing/2014/main" id="{19494C66-21CA-4FE3-4DBE-A284DB72819F}"/>
                </a:ext>
              </a:extLst>
            </p:cNvPr>
            <p:cNvPicPr>
              <a:picLocks noChangeAspect="1"/>
            </p:cNvPicPr>
            <p:nvPr/>
          </p:nvPicPr>
          <p:blipFill>
            <a:blip r:embed="rId3"/>
            <a:stretch>
              <a:fillRect/>
            </a:stretch>
          </p:blipFill>
          <p:spPr>
            <a:xfrm>
              <a:off x="7538064" y="594441"/>
              <a:ext cx="3769033" cy="2723343"/>
            </a:xfrm>
            <a:prstGeom prst="rect">
              <a:avLst/>
            </a:prstGeom>
          </p:spPr>
        </p:pic>
        <p:sp>
          <p:nvSpPr>
            <p:cNvPr id="11" name="TextBox 10">
              <a:extLst>
                <a:ext uri="{FF2B5EF4-FFF2-40B4-BE49-F238E27FC236}">
                  <a16:creationId xmlns:a16="http://schemas.microsoft.com/office/drawing/2014/main" id="{3F60D1F4-1874-E7CD-010A-CA75A07F1D91}"/>
                </a:ext>
              </a:extLst>
            </p:cNvPr>
            <p:cNvSpPr txBox="1"/>
            <p:nvPr/>
          </p:nvSpPr>
          <p:spPr>
            <a:xfrm>
              <a:off x="8091579" y="295443"/>
              <a:ext cx="2351606" cy="215444"/>
            </a:xfrm>
            <a:prstGeom prst="rect">
              <a:avLst/>
            </a:prstGeom>
            <a:noFill/>
          </p:spPr>
          <p:txBody>
            <a:bodyPr wrap="none" lIns="0" tIns="0" rIns="0" bIns="0" rtlCol="0" anchor="b">
              <a:spAutoFit/>
            </a:bodyPr>
            <a:lstStyle/>
            <a:p>
              <a:pPr algn="l"/>
              <a:r>
                <a:rPr lang="en-IE" sz="1400" dirty="0">
                  <a:solidFill>
                    <a:schemeClr val="tx2">
                      <a:lumMod val="60000"/>
                      <a:lumOff val="40000"/>
                    </a:schemeClr>
                  </a:solidFill>
                  <a:latin typeface="+mn-lt"/>
                </a:rPr>
                <a:t>Googling “MRIO aggregation”</a:t>
              </a:r>
            </a:p>
          </p:txBody>
        </p:sp>
      </p:grpSp>
    </p:spTree>
    <p:extLst>
      <p:ext uri="{BB962C8B-B14F-4D97-AF65-F5344CB8AC3E}">
        <p14:creationId xmlns:p14="http://schemas.microsoft.com/office/powerpoint/2010/main" val="73992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p:txBody>
          <a:bodyPr/>
          <a:lstStyle/>
          <a:p>
            <a:r>
              <a:rPr lang="en-IE"/>
              <a:t>EXIOBASE (version 3.8.2)</a:t>
            </a:r>
            <a:endParaRPr lang="en-IE" dirty="0"/>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p:txBody>
          <a:bodyPr/>
          <a:lstStyle/>
          <a:p>
            <a:r>
              <a:rPr lang="en-IE" dirty="0">
                <a:latin typeface="+mj-lt"/>
              </a:rPr>
              <a:t>Application 2: regional and sectoral aggregation</a:t>
            </a:r>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pic>
        <p:nvPicPr>
          <p:cNvPr id="11" name="Picture 2">
            <a:extLst>
              <a:ext uri="{FF2B5EF4-FFF2-40B4-BE49-F238E27FC236}">
                <a16:creationId xmlns:a16="http://schemas.microsoft.com/office/drawing/2014/main" id="{788BFBE7-8074-A43F-BEB0-867DCB343230}"/>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967364"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a:extLst>
              <a:ext uri="{FF2B5EF4-FFF2-40B4-BE49-F238E27FC236}">
                <a16:creationId xmlns:a16="http://schemas.microsoft.com/office/drawing/2014/main" id="{2027CCAB-8E0D-2D43-C202-D76F8DE58738}"/>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890327"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7">
            <a:extLst>
              <a:ext uri="{FF2B5EF4-FFF2-40B4-BE49-F238E27FC236}">
                <a16:creationId xmlns:a16="http://schemas.microsoft.com/office/drawing/2014/main" id="{2BA24300-9FFB-9F08-0896-0E791F393EF7}"/>
              </a:ext>
            </a:extLst>
          </p:cNvPr>
          <p:cNvSpPr txBox="1">
            <a:spLocks/>
          </p:cNvSpPr>
          <p:nvPr/>
        </p:nvSpPr>
        <p:spPr>
          <a:xfrm>
            <a:off x="480000" y="1724764"/>
            <a:ext cx="5261230"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Economic aggregation </a:t>
            </a:r>
            <a:r>
              <a:rPr lang="en-IE" b="1" i="1" dirty="0"/>
              <a:t>then</a:t>
            </a:r>
            <a:r>
              <a:rPr lang="en-IE" dirty="0"/>
              <a:t> footprint calculation</a:t>
            </a:r>
            <a:endParaRPr lang="fr-FR" dirty="0"/>
          </a:p>
        </p:txBody>
      </p:sp>
      <p:sp>
        <p:nvSpPr>
          <p:cNvPr id="18" name="Content Placeholder 7">
            <a:extLst>
              <a:ext uri="{FF2B5EF4-FFF2-40B4-BE49-F238E27FC236}">
                <a16:creationId xmlns:a16="http://schemas.microsoft.com/office/drawing/2014/main" id="{13D98C2F-3CF0-E0EF-D805-2EC096449081}"/>
              </a:ext>
            </a:extLst>
          </p:cNvPr>
          <p:cNvSpPr txBox="1">
            <a:spLocks/>
          </p:cNvSpPr>
          <p:nvPr/>
        </p:nvSpPr>
        <p:spPr>
          <a:xfrm>
            <a:off x="7162799" y="1724764"/>
            <a:ext cx="4425375"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dirty="0" err="1"/>
              <a:t>Footprint</a:t>
            </a:r>
            <a:r>
              <a:rPr lang="fr-FR" dirty="0"/>
              <a:t> </a:t>
            </a:r>
            <a:r>
              <a:rPr lang="fr-FR" dirty="0" err="1"/>
              <a:t>calculation</a:t>
            </a:r>
            <a:r>
              <a:rPr lang="fr-FR" dirty="0"/>
              <a:t> </a:t>
            </a:r>
            <a:r>
              <a:rPr lang="fr-FR" b="1" i="1" dirty="0" err="1"/>
              <a:t>then</a:t>
            </a:r>
            <a:r>
              <a:rPr lang="fr-FR" dirty="0"/>
              <a:t> </a:t>
            </a:r>
            <a:r>
              <a:rPr lang="fr-FR" dirty="0" err="1"/>
              <a:t>aggregation</a:t>
            </a:r>
            <a:endParaRPr lang="fr-FR" dirty="0"/>
          </a:p>
        </p:txBody>
      </p:sp>
      <p:pic>
        <p:nvPicPr>
          <p:cNvPr id="23" name="Picture 22" descr="Young businessman crossed hands">
            <a:extLst>
              <a:ext uri="{FF2B5EF4-FFF2-40B4-BE49-F238E27FC236}">
                <a16:creationId xmlns:a16="http://schemas.microsoft.com/office/drawing/2014/main" id="{9CE0CBEE-6625-1B71-09D7-F66BF6E60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655" y="3990975"/>
            <a:ext cx="935089" cy="2867025"/>
          </a:xfrm>
          <a:prstGeom prst="rect">
            <a:avLst/>
          </a:prstGeom>
        </p:spPr>
      </p:pic>
      <p:sp>
        <p:nvSpPr>
          <p:cNvPr id="28" name="Content Placeholder 7">
            <a:extLst>
              <a:ext uri="{FF2B5EF4-FFF2-40B4-BE49-F238E27FC236}">
                <a16:creationId xmlns:a16="http://schemas.microsoft.com/office/drawing/2014/main" id="{3E7BDED7-3243-6255-570C-948A82172C3B}"/>
              </a:ext>
            </a:extLst>
          </p:cNvPr>
          <p:cNvSpPr txBox="1">
            <a:spLocks/>
          </p:cNvSpPr>
          <p:nvPr/>
        </p:nvSpPr>
        <p:spPr>
          <a:xfrm>
            <a:off x="5450362" y="3029236"/>
            <a:ext cx="1368173" cy="799528"/>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fr-FR" dirty="0"/>
              <a:t>Pourquoi une telle différence ?</a:t>
            </a:r>
          </a:p>
        </p:txBody>
      </p:sp>
    </p:spTree>
    <p:extLst>
      <p:ext uri="{BB962C8B-B14F-4D97-AF65-F5344CB8AC3E}">
        <p14:creationId xmlns:p14="http://schemas.microsoft.com/office/powerpoint/2010/main" val="23491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fade">
                                      <p:cBhvr>
                                        <p:cTn id="23" dur="500"/>
                                        <p:tgtEl>
                                          <p:spTgt spid="2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8" grpId="0" uiExpand="1" build="p"/>
      <p:bldP spid="28"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5D90B-9164-75AD-D4D8-B22277A86B48}"/>
              </a:ext>
            </a:extLst>
          </p:cNvPr>
          <p:cNvSpPr>
            <a:spLocks noGrp="1"/>
          </p:cNvSpPr>
          <p:nvPr>
            <p:ph type="title"/>
          </p:nvPr>
        </p:nvSpPr>
        <p:spPr/>
        <p:txBody>
          <a:bodyPr/>
          <a:lstStyle/>
          <a:p>
            <a:r>
              <a:rPr lang="en-IE" dirty="0"/>
              <a:t>EXIOBASE (version 3.8.2)</a:t>
            </a:r>
          </a:p>
        </p:txBody>
      </p:sp>
      <p:sp>
        <p:nvSpPr>
          <p:cNvPr id="5" name="Text Placeholder 4">
            <a:extLst>
              <a:ext uri="{FF2B5EF4-FFF2-40B4-BE49-F238E27FC236}">
                <a16:creationId xmlns:a16="http://schemas.microsoft.com/office/drawing/2014/main" id="{5DC16024-F6EE-F20A-D1F0-75D4CFADCA9B}"/>
              </a:ext>
            </a:extLst>
          </p:cNvPr>
          <p:cNvSpPr>
            <a:spLocks noGrp="1"/>
          </p:cNvSpPr>
          <p:nvPr>
            <p:ph type="body" idx="28"/>
          </p:nvPr>
        </p:nvSpPr>
        <p:spPr/>
        <p:txBody>
          <a:bodyPr/>
          <a:lstStyle/>
          <a:p>
            <a:r>
              <a:rPr lang="en-IE" dirty="0"/>
              <a:t>Application 3: decomposition</a:t>
            </a:r>
          </a:p>
        </p:txBody>
      </p:sp>
      <p:sp>
        <p:nvSpPr>
          <p:cNvPr id="20" name="Content Placeholder 19">
            <a:extLst>
              <a:ext uri="{FF2B5EF4-FFF2-40B4-BE49-F238E27FC236}">
                <a16:creationId xmlns:a16="http://schemas.microsoft.com/office/drawing/2014/main" id="{D47633FF-CB4C-3BDD-0082-173BEC26AFB1}"/>
              </a:ext>
            </a:extLst>
          </p:cNvPr>
          <p:cNvSpPr>
            <a:spLocks noGrp="1"/>
          </p:cNvSpPr>
          <p:nvPr>
            <p:ph sz="quarter" idx="15"/>
          </p:nvPr>
        </p:nvSpPr>
        <p:spPr>
          <a:xfrm>
            <a:off x="478369" y="1881186"/>
            <a:ext cx="2813471" cy="4032251"/>
          </a:xfrm>
        </p:spPr>
        <p:txBody>
          <a:bodyPr/>
          <a:lstStyle/>
          <a:p>
            <a:pPr lvl="1"/>
            <a:r>
              <a:rPr lang="en-IE" dirty="0"/>
              <a:t>It is possible to break down the temporal evolution of the carbon footprint into different factors</a:t>
            </a:r>
          </a:p>
          <a:p>
            <a:pPr lvl="1"/>
            <a:r>
              <a:rPr lang="en-IE" dirty="0"/>
              <a:t>
The most well-known decomposition approach is based on Kaya's identity</a:t>
            </a:r>
          </a:p>
        </p:txBody>
      </p:sp>
      <p:sp>
        <p:nvSpPr>
          <p:cNvPr id="22" name="Arrow: Right 21">
            <a:extLst>
              <a:ext uri="{FF2B5EF4-FFF2-40B4-BE49-F238E27FC236}">
                <a16:creationId xmlns:a16="http://schemas.microsoft.com/office/drawing/2014/main" id="{9CB939B4-2B4B-46D6-0FB8-6032A880E605}"/>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3" name="Content Placeholder 7">
            <a:extLst>
              <a:ext uri="{FF2B5EF4-FFF2-40B4-BE49-F238E27FC236}">
                <a16:creationId xmlns:a16="http://schemas.microsoft.com/office/drawing/2014/main" id="{2237AA85-7DDE-F2F6-2CF7-3A662D964BD9}"/>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“4_décomposition.ipynb” </a:t>
            </a:r>
            <a:r>
              <a:rPr lang="en-IE" i="1" dirty="0"/>
              <a:t>in progress</a:t>
            </a:r>
          </a:p>
        </p:txBody>
      </p:sp>
      <p:pic>
        <p:nvPicPr>
          <p:cNvPr id="28" name="Picture 27" descr="A graph of graph showing the amount of emission&#10;&#10;Description automatically generated with medium confidence">
            <a:extLst>
              <a:ext uri="{FF2B5EF4-FFF2-40B4-BE49-F238E27FC236}">
                <a16:creationId xmlns:a16="http://schemas.microsoft.com/office/drawing/2014/main" id="{41F415B7-8FF2-DC16-C723-589DD45D7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867" y="1553706"/>
            <a:ext cx="7741133" cy="4355432"/>
          </a:xfrm>
          <a:prstGeom prst="rect">
            <a:avLst/>
          </a:prstGeom>
        </p:spPr>
      </p:pic>
      <p:sp>
        <p:nvSpPr>
          <p:cNvPr id="30" name="TextBox 29">
            <a:extLst>
              <a:ext uri="{FF2B5EF4-FFF2-40B4-BE49-F238E27FC236}">
                <a16:creationId xmlns:a16="http://schemas.microsoft.com/office/drawing/2014/main" id="{F984BD60-B4DB-10E2-773D-77924F9B8621}"/>
              </a:ext>
            </a:extLst>
          </p:cNvPr>
          <p:cNvSpPr txBox="1"/>
          <p:nvPr/>
        </p:nvSpPr>
        <p:spPr>
          <a:xfrm>
            <a:off x="5133132" y="5994182"/>
            <a:ext cx="6723246" cy="246221"/>
          </a:xfrm>
          <a:prstGeom prst="rect">
            <a:avLst/>
          </a:prstGeom>
          <a:noFill/>
        </p:spPr>
        <p:txBody>
          <a:bodyPr wrap="square">
            <a:spAutoFit/>
          </a:bodyPr>
          <a:lstStyle/>
          <a:p>
            <a:r>
              <a:rPr lang="en-IE" sz="1000" dirty="0"/>
              <a:t>https://robbieandrew.github.io/GCB2023/PNG/s27_2023_Kaya_World.png</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25ED2CE-0ED4-2FBA-03C5-52DB78E010DA}"/>
                  </a:ext>
                </a:extLst>
              </p:cNvPr>
              <p:cNvSpPr txBox="1"/>
              <p:nvPr/>
            </p:nvSpPr>
            <p:spPr>
              <a:xfrm>
                <a:off x="202130" y="5276749"/>
                <a:ext cx="4810484" cy="569002"/>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b="0" i="1" smtClean="0">
                          <a:solidFill>
                            <a:schemeClr val="tx2">
                              <a:lumMod val="60000"/>
                              <a:lumOff val="40000"/>
                            </a:schemeClr>
                          </a:solidFill>
                          <a:latin typeface="Cambria Math" panose="02040503050406030204" pitchFamily="18" charset="0"/>
                        </a:rPr>
                        <m:t>𝐶𝑂</m:t>
                      </m:r>
                      <m:r>
                        <a:rPr lang="en-IE" b="0" i="1" smtClean="0">
                          <a:solidFill>
                            <a:schemeClr val="tx2">
                              <a:lumMod val="60000"/>
                              <a:lumOff val="40000"/>
                            </a:schemeClr>
                          </a:solidFill>
                          <a:latin typeface="Cambria Math" panose="02040503050406030204" pitchFamily="18" charset="0"/>
                        </a:rPr>
                        <m:t>2= </m:t>
                      </m:r>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𝐶𝑂</m:t>
                          </m:r>
                          <m:r>
                            <a:rPr lang="en-IE" b="0" i="1" smtClean="0">
                              <a:solidFill>
                                <a:schemeClr val="tx2">
                                  <a:lumMod val="60000"/>
                                  <a:lumOff val="40000"/>
                                </a:schemeClr>
                              </a:solidFill>
                              <a:latin typeface="Cambria Math" panose="02040503050406030204" pitchFamily="18" charset="0"/>
                            </a:rPr>
                            <m:t>2</m:t>
                          </m:r>
                        </m:num>
                        <m:den>
                          <m:r>
                            <a:rPr lang="en-IE" b="0" i="1" smtClean="0">
                              <a:solidFill>
                                <a:schemeClr val="tx2">
                                  <a:lumMod val="60000"/>
                                  <a:lumOff val="40000"/>
                                </a:schemeClr>
                              </a:solidFill>
                              <a:latin typeface="Cambria Math" panose="02040503050406030204" pitchFamily="18" charset="0"/>
                            </a:rPr>
                            <m:t>𝐸𝑛𝑒𝑟𝑔𝑦</m:t>
                          </m:r>
                        </m:den>
                      </m:f>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𝐸𝑛𝑒𝑟𝑔𝑦</m:t>
                          </m:r>
                        </m:num>
                        <m:den>
                          <m:r>
                            <a:rPr lang="en-IE" b="0" i="1" smtClean="0">
                              <a:solidFill>
                                <a:schemeClr val="tx2">
                                  <a:lumMod val="60000"/>
                                  <a:lumOff val="40000"/>
                                </a:schemeClr>
                              </a:solidFill>
                              <a:latin typeface="Cambria Math" panose="02040503050406030204" pitchFamily="18" charset="0"/>
                            </a:rPr>
                            <m:t>𝐺𝐷𝑃</m:t>
                          </m:r>
                        </m:den>
                      </m:f>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𝐺𝐷𝑃</m:t>
                          </m:r>
                        </m:num>
                        <m:den>
                          <m:r>
                            <a:rPr lang="en-IE" b="0" i="1" smtClean="0">
                              <a:solidFill>
                                <a:schemeClr val="tx2">
                                  <a:lumMod val="60000"/>
                                  <a:lumOff val="40000"/>
                                </a:schemeClr>
                              </a:solidFill>
                              <a:latin typeface="Cambria Math" panose="02040503050406030204" pitchFamily="18" charset="0"/>
                            </a:rPr>
                            <m:t>𝑃𝑜𝑝𝑢𝑙𝑎𝑡𝑖𝑜𝑛</m:t>
                          </m:r>
                        </m:den>
                      </m:f>
                      <m:r>
                        <a:rPr lang="en-IE" b="0" i="1" smtClean="0">
                          <a:solidFill>
                            <a:schemeClr val="tx2">
                              <a:lumMod val="60000"/>
                              <a:lumOff val="40000"/>
                            </a:schemeClr>
                          </a:solidFill>
                          <a:latin typeface="Cambria Math" panose="02040503050406030204" pitchFamily="18" charset="0"/>
                        </a:rPr>
                        <m:t>𝑃𝑜𝑝𝑢𝑙𝑎𝑡𝑖𝑜𝑛</m:t>
                      </m:r>
                    </m:oMath>
                  </m:oMathPara>
                </a14:m>
                <a:endParaRPr lang="en-IE" sz="800" dirty="0">
                  <a:solidFill>
                    <a:schemeClr val="tx2">
                      <a:lumMod val="60000"/>
                      <a:lumOff val="40000"/>
                    </a:schemeClr>
                  </a:solidFill>
                  <a:latin typeface="+mn-lt"/>
                </a:endParaRPr>
              </a:p>
            </p:txBody>
          </p:sp>
        </mc:Choice>
        <mc:Fallback xmlns="">
          <p:sp>
            <p:nvSpPr>
              <p:cNvPr id="34" name="TextBox 33">
                <a:extLst>
                  <a:ext uri="{FF2B5EF4-FFF2-40B4-BE49-F238E27FC236}">
                    <a16:creationId xmlns:a16="http://schemas.microsoft.com/office/drawing/2014/main" id="{325ED2CE-0ED4-2FBA-03C5-52DB78E010DA}"/>
                  </a:ext>
                </a:extLst>
              </p:cNvPr>
              <p:cNvSpPr txBox="1">
                <a:spLocks noRot="1" noChangeAspect="1" noMove="1" noResize="1" noEditPoints="1" noAdjustHandles="1" noChangeArrowheads="1" noChangeShapeType="1" noTextEdit="1"/>
              </p:cNvSpPr>
              <p:nvPr/>
            </p:nvSpPr>
            <p:spPr>
              <a:xfrm>
                <a:off x="202130" y="5276749"/>
                <a:ext cx="4810484" cy="569002"/>
              </a:xfrm>
              <a:prstGeom prst="rect">
                <a:avLst/>
              </a:prstGeom>
              <a:blipFill>
                <a:blip r:embed="rId4"/>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326213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FE48-6620-F0C7-E558-0465C088D11D}"/>
              </a:ext>
            </a:extLst>
          </p:cNvPr>
          <p:cNvSpPr>
            <a:spLocks noGrp="1"/>
          </p:cNvSpPr>
          <p:nvPr>
            <p:ph type="title"/>
          </p:nvPr>
        </p:nvSpPr>
        <p:spPr/>
        <p:txBody>
          <a:bodyPr/>
          <a:lstStyle/>
          <a:p>
            <a:r>
              <a:rPr lang="en-IE" dirty="0"/>
              <a:t>EXIOBASE (version 3.8.2)</a:t>
            </a:r>
          </a:p>
        </p:txBody>
      </p:sp>
      <p:sp>
        <p:nvSpPr>
          <p:cNvPr id="3" name="!!text">
            <a:extLst>
              <a:ext uri="{FF2B5EF4-FFF2-40B4-BE49-F238E27FC236}">
                <a16:creationId xmlns:a16="http://schemas.microsoft.com/office/drawing/2014/main" id="{624FCBA7-1FA4-F0F7-4B84-92FD7A5700D2}"/>
              </a:ext>
            </a:extLst>
          </p:cNvPr>
          <p:cNvSpPr>
            <a:spLocks noGrp="1"/>
          </p:cNvSpPr>
          <p:nvPr>
            <p:ph sz="quarter" idx="15"/>
          </p:nvPr>
        </p:nvSpPr>
        <p:spPr>
          <a:xfrm>
            <a:off x="478370" y="1881186"/>
            <a:ext cx="3791012" cy="4357689"/>
          </a:xfrm>
        </p:spPr>
        <p:txBody>
          <a:bodyPr>
            <a:normAutofit lnSpcReduction="10000"/>
          </a:bodyPr>
          <a:lstStyle/>
          <a:p>
            <a:pPr lvl="1"/>
            <a:r>
              <a:rPr lang="en-IE" dirty="0"/>
              <a:t>EXIOBASE's time series can be used to </a:t>
            </a:r>
            <a:r>
              <a:rPr lang="en-IE" dirty="0" err="1"/>
              <a:t>analyze</a:t>
            </a:r>
            <a:r>
              <a:rPr lang="en-IE" dirty="0"/>
              <a:t> the decoupling between each country's GDP and GHG footprint</a:t>
            </a:r>
          </a:p>
          <a:p>
            <a:pPr lvl="1"/>
            <a:r>
              <a:rPr lang="en-IE" dirty="0"/>
              <a:t>
Let's not forget that EXIOBASE is first and foremost an economic table! and makes it easy to calculate the GDP of each country and sector
</a:t>
            </a:r>
          </a:p>
          <a:p>
            <a:pPr lvl="1"/>
            <a:r>
              <a:rPr lang="en-IE" b="1" dirty="0"/>
              <a:t>The EXIOBASE limits for Luxembourg (statistical accounting not excluding consumption by non-residents) are clearly visible here</a:t>
            </a:r>
          </a:p>
        </p:txBody>
      </p:sp>
      <p:sp>
        <p:nvSpPr>
          <p:cNvPr id="4" name="Content Placeholder 3">
            <a:extLst>
              <a:ext uri="{FF2B5EF4-FFF2-40B4-BE49-F238E27FC236}">
                <a16:creationId xmlns:a16="http://schemas.microsoft.com/office/drawing/2014/main" id="{D8A37F6F-0600-FE82-DC04-D651001C4CF3}"/>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372653D3-02BD-07CF-15C7-3A6A4F8197CC}"/>
              </a:ext>
            </a:extLst>
          </p:cNvPr>
          <p:cNvSpPr>
            <a:spLocks noGrp="1"/>
          </p:cNvSpPr>
          <p:nvPr>
            <p:ph type="body" idx="28"/>
          </p:nvPr>
        </p:nvSpPr>
        <p:spPr/>
        <p:txBody>
          <a:bodyPr/>
          <a:lstStyle/>
          <a:p>
            <a:r>
              <a:rPr lang="en-IE" dirty="0"/>
              <a:t>Application 4: decoupling analysis</a:t>
            </a:r>
          </a:p>
        </p:txBody>
      </p:sp>
      <p:pic>
        <p:nvPicPr>
          <p:cNvPr id="5122" name="Picture 2">
            <a:extLst>
              <a:ext uri="{FF2B5EF4-FFF2-40B4-BE49-F238E27FC236}">
                <a16:creationId xmlns:a16="http://schemas.microsoft.com/office/drawing/2014/main" id="{BC66E2FD-7909-4986-BEFB-6AF642D93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748" y="1557867"/>
            <a:ext cx="7444252" cy="497681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24759B44-8935-4AE4-F8CC-9BF724640E46}"/>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62218ABE-13EA-EDEC-BD5D-869FCDB20884}"/>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“5_découplage.ipynb”</a:t>
            </a:r>
          </a:p>
        </p:txBody>
      </p:sp>
      <p:pic>
        <p:nvPicPr>
          <p:cNvPr id="8" name="!!chart">
            <a:extLst>
              <a:ext uri="{FF2B5EF4-FFF2-40B4-BE49-F238E27FC236}">
                <a16:creationId xmlns:a16="http://schemas.microsoft.com/office/drawing/2014/main" id="{E2E5EC38-8F51-268C-E1B3-435ECDAAB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420" y="3002280"/>
            <a:ext cx="3893820" cy="346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93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75FD-980E-DF04-0F8A-C7636526BD3A}"/>
              </a:ext>
            </a:extLst>
          </p:cNvPr>
          <p:cNvSpPr>
            <a:spLocks noGrp="1"/>
          </p:cNvSpPr>
          <p:nvPr>
            <p:ph type="title"/>
          </p:nvPr>
        </p:nvSpPr>
        <p:spPr/>
        <p:txBody>
          <a:bodyPr/>
          <a:lstStyle/>
          <a:p>
            <a:r>
              <a:rPr lang="en-IE" dirty="0"/>
              <a:t>EXIOBASE (version 3.8.2)</a:t>
            </a:r>
          </a:p>
        </p:txBody>
      </p:sp>
      <p:sp>
        <p:nvSpPr>
          <p:cNvPr id="4" name="Content Placeholder 3">
            <a:extLst>
              <a:ext uri="{FF2B5EF4-FFF2-40B4-BE49-F238E27FC236}">
                <a16:creationId xmlns:a16="http://schemas.microsoft.com/office/drawing/2014/main" id="{2EC6F946-3C3B-294C-897E-FD8B7A1E15A7}"/>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89697FBA-E0DD-DD73-5F19-CD6EAC1AEB2C}"/>
              </a:ext>
            </a:extLst>
          </p:cNvPr>
          <p:cNvSpPr>
            <a:spLocks noGrp="1"/>
          </p:cNvSpPr>
          <p:nvPr>
            <p:ph type="body" idx="28"/>
          </p:nvPr>
        </p:nvSpPr>
        <p:spPr/>
        <p:txBody>
          <a:bodyPr/>
          <a:lstStyle/>
          <a:p>
            <a:r>
              <a:rPr lang="en-IE" dirty="0"/>
              <a:t>Application 4: decoupling analysis</a:t>
            </a:r>
          </a:p>
        </p:txBody>
      </p:sp>
      <p:pic>
        <p:nvPicPr>
          <p:cNvPr id="6" name="!!chart">
            <a:extLst>
              <a:ext uri="{FF2B5EF4-FFF2-40B4-BE49-F238E27FC236}">
                <a16:creationId xmlns:a16="http://schemas.microsoft.com/office/drawing/2014/main" id="{B37F8992-6477-72C7-3ABF-435131D92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8400" y="1558800"/>
            <a:ext cx="7448824" cy="497520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ADA184B-4427-06CD-4E18-54F41314D270}"/>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C5FAE44E-4599-11D7-992C-8609A0DAD0F7}"/>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“5_découplage.ipynb”</a:t>
            </a:r>
          </a:p>
        </p:txBody>
      </p:sp>
      <p:sp>
        <p:nvSpPr>
          <p:cNvPr id="3" name="!!text">
            <a:extLst>
              <a:ext uri="{FF2B5EF4-FFF2-40B4-BE49-F238E27FC236}">
                <a16:creationId xmlns:a16="http://schemas.microsoft.com/office/drawing/2014/main" id="{B47E32AB-A74D-5FBF-7678-D5BF003B7FE2}"/>
              </a:ext>
            </a:extLst>
          </p:cNvPr>
          <p:cNvSpPr>
            <a:spLocks noGrp="1"/>
          </p:cNvSpPr>
          <p:nvPr>
            <p:ph sz="quarter" idx="15"/>
          </p:nvPr>
        </p:nvSpPr>
        <p:spPr>
          <a:xfrm>
            <a:off x="478370" y="1881186"/>
            <a:ext cx="3791012" cy="4357689"/>
          </a:xfrm>
        </p:spPr>
        <p:txBody>
          <a:bodyPr>
            <a:normAutofit lnSpcReduction="10000"/>
          </a:bodyPr>
          <a:lstStyle/>
          <a:p>
            <a:pPr lvl="1"/>
            <a:r>
              <a:rPr lang="en-IE" dirty="0"/>
              <a:t>EXIOBASE's time series can be used to </a:t>
            </a:r>
            <a:r>
              <a:rPr lang="en-IE" dirty="0" err="1"/>
              <a:t>analyze</a:t>
            </a:r>
            <a:r>
              <a:rPr lang="en-IE" dirty="0"/>
              <a:t> the decoupling between each country's GDP and GHG footprint</a:t>
            </a:r>
          </a:p>
          <a:p>
            <a:pPr lvl="1"/>
            <a:r>
              <a:rPr lang="en-IE" dirty="0"/>
              <a:t>
Let's not forget that EXIOBASE is first and foremost an economic table! and makes it easy to calculate the GDP of each country and sector
</a:t>
            </a:r>
          </a:p>
          <a:p>
            <a:pPr lvl="1"/>
            <a:r>
              <a:rPr lang="en-IE" b="1" dirty="0"/>
              <a:t>The EXIOBASE limits for Luxembourg (statistical accounting not excluding consumption by non-residents) are clearly visible here</a:t>
            </a:r>
          </a:p>
        </p:txBody>
      </p:sp>
    </p:spTree>
    <p:extLst>
      <p:ext uri="{BB962C8B-B14F-4D97-AF65-F5344CB8AC3E}">
        <p14:creationId xmlns:p14="http://schemas.microsoft.com/office/powerpoint/2010/main" val="878735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71940-E719-4306-BA1D-E7F87ABDDEA3}"/>
              </a:ext>
            </a:extLst>
          </p:cNvPr>
          <p:cNvSpPr>
            <a:spLocks noGrp="1"/>
          </p:cNvSpPr>
          <p:nvPr>
            <p:ph type="title"/>
          </p:nvPr>
        </p:nvSpPr>
        <p:spPr/>
        <p:txBody>
          <a:bodyPr/>
          <a:lstStyle/>
          <a:p>
            <a:r>
              <a:rPr lang="en-IE" dirty="0"/>
              <a:t>“Input-output” analysis?</a:t>
            </a:r>
          </a:p>
        </p:txBody>
      </p:sp>
      <p:sp>
        <p:nvSpPr>
          <p:cNvPr id="7" name="Content Placeholder 6">
            <a:extLst>
              <a:ext uri="{FF2B5EF4-FFF2-40B4-BE49-F238E27FC236}">
                <a16:creationId xmlns:a16="http://schemas.microsoft.com/office/drawing/2014/main" id="{04A56770-D44A-4448-B293-2C0C5C5912F5}"/>
              </a:ext>
            </a:extLst>
          </p:cNvPr>
          <p:cNvSpPr>
            <a:spLocks noGrp="1"/>
          </p:cNvSpPr>
          <p:nvPr>
            <p:ph sz="quarter" idx="15"/>
          </p:nvPr>
        </p:nvSpPr>
        <p:spPr/>
        <p:txBody>
          <a:bodyPr/>
          <a:lstStyle/>
          <a:p>
            <a:r>
              <a:rPr lang="en-IE" dirty="0"/>
              <a:t>Input-output analysis is an accounting procedure that is based on “input-output (IO) tables”
IO tables provide...</a:t>
            </a:r>
          </a:p>
          <a:p>
            <a:pPr lvl="1"/>
            <a:r>
              <a:rPr lang="en-IE" dirty="0"/>
              <a:t>… the total output of an industry
… what is sold by an industry to other sectors (and to its own) and its "inputs"
… what is purchased by an industry in order to manufacture its products and services (imagine a cooking recipe)</a:t>
            </a:r>
          </a:p>
        </p:txBody>
      </p:sp>
      <p:sp>
        <p:nvSpPr>
          <p:cNvPr id="8" name="Content Placeholder 7">
            <a:extLst>
              <a:ext uri="{FF2B5EF4-FFF2-40B4-BE49-F238E27FC236}">
                <a16:creationId xmlns:a16="http://schemas.microsoft.com/office/drawing/2014/main" id="{68A8C377-292E-425E-9AFD-89A71F6BD550}"/>
              </a:ext>
            </a:extLst>
          </p:cNvPr>
          <p:cNvSpPr>
            <a:spLocks noGrp="1"/>
          </p:cNvSpPr>
          <p:nvPr>
            <p:ph sz="quarter" idx="16"/>
          </p:nvPr>
        </p:nvSpPr>
        <p:spPr/>
        <p:txBody>
          <a:bodyPr/>
          <a:lstStyle/>
          <a:p>
            <a:r>
              <a:rPr lang="en-IE" dirty="0"/>
              <a:t>Every country regularly publishes IO data</a:t>
            </a:r>
          </a:p>
        </p:txBody>
      </p:sp>
      <p:sp>
        <p:nvSpPr>
          <p:cNvPr id="6" name="Text Placeholder 5">
            <a:extLst>
              <a:ext uri="{FF2B5EF4-FFF2-40B4-BE49-F238E27FC236}">
                <a16:creationId xmlns:a16="http://schemas.microsoft.com/office/drawing/2014/main" id="{78D4CB91-D480-41B7-8977-04AC87029BA7}"/>
              </a:ext>
            </a:extLst>
          </p:cNvPr>
          <p:cNvSpPr>
            <a:spLocks noGrp="1"/>
          </p:cNvSpPr>
          <p:nvPr>
            <p:ph type="body" idx="28"/>
          </p:nvPr>
        </p:nvSpPr>
        <p:spPr/>
        <p:txBody>
          <a:bodyPr/>
          <a:lstStyle/>
          <a:p>
            <a:r>
              <a:rPr lang="en-IE" dirty="0"/>
              <a:t>Overview</a:t>
            </a:r>
          </a:p>
        </p:txBody>
      </p:sp>
      <p:pic>
        <p:nvPicPr>
          <p:cNvPr id="3" name="Picture 2">
            <a:extLst>
              <a:ext uri="{FF2B5EF4-FFF2-40B4-BE49-F238E27FC236}">
                <a16:creationId xmlns:a16="http://schemas.microsoft.com/office/drawing/2014/main" id="{500CE328-B53D-6E09-39AD-DF8E0DF97BCF}"/>
              </a:ext>
            </a:extLst>
          </p:cNvPr>
          <p:cNvPicPr>
            <a:picLocks noChangeAspect="1"/>
          </p:cNvPicPr>
          <p:nvPr/>
        </p:nvPicPr>
        <p:blipFill>
          <a:blip r:embed="rId2"/>
          <a:stretch>
            <a:fillRect/>
          </a:stretch>
        </p:blipFill>
        <p:spPr>
          <a:xfrm>
            <a:off x="6693052" y="2428344"/>
            <a:ext cx="4728330" cy="3208338"/>
          </a:xfrm>
          <a:prstGeom prst="rect">
            <a:avLst/>
          </a:prstGeom>
        </p:spPr>
      </p:pic>
      <p:sp>
        <p:nvSpPr>
          <p:cNvPr id="11" name="TextBox 10">
            <a:extLst>
              <a:ext uri="{FF2B5EF4-FFF2-40B4-BE49-F238E27FC236}">
                <a16:creationId xmlns:a16="http://schemas.microsoft.com/office/drawing/2014/main" id="{3D08E740-1EB5-B48B-4340-26E52D87D400}"/>
              </a:ext>
            </a:extLst>
          </p:cNvPr>
          <p:cNvSpPr txBox="1"/>
          <p:nvPr/>
        </p:nvSpPr>
        <p:spPr>
          <a:xfrm>
            <a:off x="6584950" y="5627724"/>
            <a:ext cx="5127050" cy="553998"/>
          </a:xfrm>
          <a:prstGeom prst="rect">
            <a:avLst/>
          </a:prstGeom>
          <a:noFill/>
        </p:spPr>
        <p:txBody>
          <a:bodyPr wrap="square">
            <a:spAutoFit/>
          </a:bodyPr>
          <a:lstStyle/>
          <a:p>
            <a:r>
              <a:rPr lang="en-IE" sz="1000" dirty="0">
                <a:hlinkClick r:id="rId3"/>
              </a:rPr>
              <a:t>https://www.scb.se/hitta-statistik/statistik-efter-amne/nationalrakenskaper/nationalrakenskaper/nationalrakenskaper-tidigare-definitioner/pong/tabell-och-diagram/input-outputtabeller-2008-2016/</a:t>
            </a:r>
            <a:r>
              <a:rPr lang="en-IE" sz="1000" dirty="0"/>
              <a:t> </a:t>
            </a:r>
          </a:p>
        </p:txBody>
      </p:sp>
    </p:spTree>
    <p:extLst>
      <p:ext uri="{BB962C8B-B14F-4D97-AF65-F5344CB8AC3E}">
        <p14:creationId xmlns:p14="http://schemas.microsoft.com/office/powerpoint/2010/main" val="596063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04FD-50F6-DAFD-8062-0DF10A31BD06}"/>
              </a:ext>
            </a:extLst>
          </p:cNvPr>
          <p:cNvSpPr>
            <a:spLocks noGrp="1"/>
          </p:cNvSpPr>
          <p:nvPr>
            <p:ph type="title"/>
          </p:nvPr>
        </p:nvSpPr>
        <p:spPr/>
        <p:txBody>
          <a:bodyPr/>
          <a:lstStyle/>
          <a:p>
            <a:r>
              <a:rPr lang="en-IE" dirty="0"/>
              <a:t>EXIOBASE (version 3.8.2)</a:t>
            </a:r>
          </a:p>
        </p:txBody>
      </p:sp>
      <p:sp>
        <p:nvSpPr>
          <p:cNvPr id="4" name="Content Placeholder 3">
            <a:extLst>
              <a:ext uri="{FF2B5EF4-FFF2-40B4-BE49-F238E27FC236}">
                <a16:creationId xmlns:a16="http://schemas.microsoft.com/office/drawing/2014/main" id="{207BA56B-3FEE-41C4-26D9-C15ECF20339E}"/>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DE384FE5-FFBD-0893-0606-B4841D5AE315}"/>
              </a:ext>
            </a:extLst>
          </p:cNvPr>
          <p:cNvSpPr>
            <a:spLocks noGrp="1"/>
          </p:cNvSpPr>
          <p:nvPr>
            <p:ph type="body" idx="28"/>
          </p:nvPr>
        </p:nvSpPr>
        <p:spPr/>
        <p:txBody>
          <a:bodyPr/>
          <a:lstStyle/>
          <a:p>
            <a:r>
              <a:rPr lang="en-IE" dirty="0"/>
              <a:t>Application 4: decoupling analysis</a:t>
            </a:r>
          </a:p>
        </p:txBody>
      </p:sp>
      <p:pic>
        <p:nvPicPr>
          <p:cNvPr id="9217" name="Picture 1">
            <a:extLst>
              <a:ext uri="{FF2B5EF4-FFF2-40B4-BE49-F238E27FC236}">
                <a16:creationId xmlns:a16="http://schemas.microsoft.com/office/drawing/2014/main" id="{4F9B75FD-A0F8-7D3C-7D15-A6E6100CF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735" y="1723735"/>
            <a:ext cx="7606318" cy="4968910"/>
          </a:xfrm>
          <a:prstGeom prst="rect">
            <a:avLst/>
          </a:prstGeom>
          <a:noFill/>
          <a:extLst>
            <a:ext uri="{909E8E84-426E-40DD-AFC4-6F175D3DCCD1}">
              <a14:hiddenFill xmlns:a14="http://schemas.microsoft.com/office/drawing/2010/main">
                <a:solidFill>
                  <a:srgbClr val="FFFFFF"/>
                </a:solidFill>
              </a14:hiddenFill>
            </a:ext>
          </a:extLst>
        </p:spPr>
      </p:pic>
      <p:sp>
        <p:nvSpPr>
          <p:cNvPr id="6" name="!!text">
            <a:extLst>
              <a:ext uri="{FF2B5EF4-FFF2-40B4-BE49-F238E27FC236}">
                <a16:creationId xmlns:a16="http://schemas.microsoft.com/office/drawing/2014/main" id="{A172F2E1-6006-5775-F13C-46E7C78A61F2}"/>
              </a:ext>
            </a:extLst>
          </p:cNvPr>
          <p:cNvSpPr txBox="1">
            <a:spLocks/>
          </p:cNvSpPr>
          <p:nvPr/>
        </p:nvSpPr>
        <p:spPr>
          <a:xfrm>
            <a:off x="478370" y="1881186"/>
            <a:ext cx="3791012" cy="4357689"/>
          </a:xfrm>
          <a:prstGeom prst="rect">
            <a:avLst/>
          </a:prstGeom>
        </p:spPr>
        <p:txBody>
          <a:bodyPr vert="horz" lIns="0" tIns="0" rIns="0" bIns="0" rtlCol="0">
            <a:norm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Same thing here with the comparison of territorial footprint and footprint</a:t>
            </a:r>
          </a:p>
          <a:p>
            <a:pPr lvl="1"/>
            <a:r>
              <a:rPr lang="en-IE" dirty="0"/>
              <a:t>
For Germany, France, Belgium, Switzerland</a:t>
            </a:r>
          </a:p>
          <a:p>
            <a:pPr lvl="1"/>
            <a:r>
              <a:rPr lang="en-IE" dirty="0"/>
              <a:t>
(Luxembourg to be added)</a:t>
            </a:r>
          </a:p>
        </p:txBody>
      </p:sp>
    </p:spTree>
    <p:extLst>
      <p:ext uri="{BB962C8B-B14F-4D97-AF65-F5344CB8AC3E}">
        <p14:creationId xmlns:p14="http://schemas.microsoft.com/office/powerpoint/2010/main" val="2394183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04|Examples of applications</a:t>
            </a:r>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3015319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C0E8F-B6DC-6EC0-871C-EA8BBD16D448}"/>
              </a:ext>
            </a:extLst>
          </p:cNvPr>
          <p:cNvSpPr>
            <a:spLocks noGrp="1"/>
          </p:cNvSpPr>
          <p:nvPr>
            <p:ph type="title"/>
          </p:nvPr>
        </p:nvSpPr>
        <p:spPr/>
        <p:txBody>
          <a:bodyPr/>
          <a:lstStyle/>
          <a:p>
            <a:r>
              <a:rPr lang="en-IE"/>
              <a:t>Aggregated EXIOBASE results</a:t>
            </a:r>
            <a:endParaRPr lang="en-IE" dirty="0"/>
          </a:p>
        </p:txBody>
      </p:sp>
      <p:sp>
        <p:nvSpPr>
          <p:cNvPr id="6" name="Text Placeholder 5">
            <a:extLst>
              <a:ext uri="{FF2B5EF4-FFF2-40B4-BE49-F238E27FC236}">
                <a16:creationId xmlns:a16="http://schemas.microsoft.com/office/drawing/2014/main" id="{07289F73-9BD7-2D1D-54C7-BE77300BC89A}"/>
              </a:ext>
            </a:extLst>
          </p:cNvPr>
          <p:cNvSpPr>
            <a:spLocks noGrp="1"/>
          </p:cNvSpPr>
          <p:nvPr>
            <p:ph type="body" idx="28"/>
          </p:nvPr>
        </p:nvSpPr>
        <p:spPr/>
        <p:txBody>
          <a:bodyPr/>
          <a:lstStyle/>
          <a:p>
            <a:r>
              <a:rPr lang="en-IE"/>
              <a:t>NTNU</a:t>
            </a:r>
            <a:endParaRPr lang="en-IE" dirty="0"/>
          </a:p>
        </p:txBody>
      </p:sp>
      <p:sp>
        <p:nvSpPr>
          <p:cNvPr id="5" name="Content Placeholder 4">
            <a:extLst>
              <a:ext uri="{FF2B5EF4-FFF2-40B4-BE49-F238E27FC236}">
                <a16:creationId xmlns:a16="http://schemas.microsoft.com/office/drawing/2014/main" id="{D6898B9B-41D2-169C-394D-F2A855DE43C7}"/>
              </a:ext>
            </a:extLst>
          </p:cNvPr>
          <p:cNvSpPr>
            <a:spLocks noGrp="1"/>
          </p:cNvSpPr>
          <p:nvPr>
            <p:ph sz="quarter" idx="15"/>
          </p:nvPr>
        </p:nvSpPr>
        <p:spPr>
          <a:xfrm>
            <a:off x="480000" y="1881188"/>
            <a:ext cx="4106514" cy="4405312"/>
          </a:xfrm>
        </p:spPr>
        <p:txBody>
          <a:bodyPr>
            <a:normAutofit/>
          </a:bodyPr>
          <a:lstStyle/>
          <a:p>
            <a:pPr lvl="1"/>
            <a:r>
              <a:rPr lang="en-IE" dirty="0"/>
              <a:t>The aggregated results by environmental impacts and by country are directly available at </a:t>
            </a:r>
            <a:r>
              <a:rPr lang="en-IE" dirty="0">
                <a:hlinkClick r:id="rId2"/>
              </a:rPr>
              <a:t>https://environmentalfootprints.org</a:t>
            </a:r>
            <a:r>
              <a:rPr lang="en-IE" dirty="0"/>
              <a:t> 
</a:t>
            </a:r>
          </a:p>
          <a:p>
            <a:pPr lvl="1"/>
            <a:r>
              <a:rPr lang="en-IE" dirty="0"/>
              <a:t>5 types of impacts are available (GHGs, energy, materials, water (blue) and land footprint) for production, consumption, net trade (import-export), consumption per capita, and production and consumption per unit of GDP
</a:t>
            </a:r>
          </a:p>
          <a:p>
            <a:pPr lvl="1"/>
            <a:r>
              <a:rPr lang="en-IE" dirty="0">
                <a:solidFill>
                  <a:schemeClr val="accent6"/>
                </a:solidFill>
              </a:rPr>
              <a:t>Warning: the time series ends in 2015</a:t>
            </a:r>
          </a:p>
        </p:txBody>
      </p:sp>
      <p:pic>
        <p:nvPicPr>
          <p:cNvPr id="8" name="Picture 7">
            <a:extLst>
              <a:ext uri="{FF2B5EF4-FFF2-40B4-BE49-F238E27FC236}">
                <a16:creationId xmlns:a16="http://schemas.microsoft.com/office/drawing/2014/main" id="{ADB38A84-6282-7D7E-8C5B-393387F6AEED}"/>
              </a:ext>
            </a:extLst>
          </p:cNvPr>
          <p:cNvPicPr>
            <a:picLocks noChangeAspect="1"/>
          </p:cNvPicPr>
          <p:nvPr/>
        </p:nvPicPr>
        <p:blipFill>
          <a:blip r:embed="rId3"/>
          <a:stretch>
            <a:fillRect/>
          </a:stretch>
        </p:blipFill>
        <p:spPr>
          <a:xfrm>
            <a:off x="4785348" y="1389593"/>
            <a:ext cx="7200000" cy="4243013"/>
          </a:xfrm>
          <a:prstGeom prst="rect">
            <a:avLst/>
          </a:prstGeom>
        </p:spPr>
      </p:pic>
    </p:spTree>
    <p:extLst>
      <p:ext uri="{BB962C8B-B14F-4D97-AF65-F5344CB8AC3E}">
        <p14:creationId xmlns:p14="http://schemas.microsoft.com/office/powerpoint/2010/main" val="2400484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3758-133D-8C4D-C8F9-DD4CB3A04366}"/>
              </a:ext>
            </a:extLst>
          </p:cNvPr>
          <p:cNvSpPr>
            <a:spLocks noGrp="1"/>
          </p:cNvSpPr>
          <p:nvPr>
            <p:ph type="title"/>
          </p:nvPr>
        </p:nvSpPr>
        <p:spPr/>
        <p:txBody>
          <a:bodyPr/>
          <a:lstStyle/>
          <a:p>
            <a:r>
              <a:rPr lang="en-IE"/>
              <a:t>Comparison between databases</a:t>
            </a:r>
            <a:endParaRPr lang="en-IE" dirty="0"/>
          </a:p>
        </p:txBody>
      </p:sp>
      <p:sp>
        <p:nvSpPr>
          <p:cNvPr id="3" name="Text Placeholder 2">
            <a:extLst>
              <a:ext uri="{FF2B5EF4-FFF2-40B4-BE49-F238E27FC236}">
                <a16:creationId xmlns:a16="http://schemas.microsoft.com/office/drawing/2014/main" id="{71FDE776-DC63-AFB9-EB6D-7CC4F303233A}"/>
              </a:ext>
            </a:extLst>
          </p:cNvPr>
          <p:cNvSpPr>
            <a:spLocks noGrp="1"/>
          </p:cNvSpPr>
          <p:nvPr>
            <p:ph type="body" idx="28"/>
          </p:nvPr>
        </p:nvSpPr>
        <p:spPr/>
        <p:txBody>
          <a:bodyPr/>
          <a:lstStyle/>
          <a:p>
            <a:r>
              <a:rPr lang="en-IE" dirty="0"/>
              <a:t>NTNU</a:t>
            </a:r>
          </a:p>
        </p:txBody>
      </p:sp>
      <p:sp>
        <p:nvSpPr>
          <p:cNvPr id="4" name="Content Placeholder 3">
            <a:extLst>
              <a:ext uri="{FF2B5EF4-FFF2-40B4-BE49-F238E27FC236}">
                <a16:creationId xmlns:a16="http://schemas.microsoft.com/office/drawing/2014/main" id="{A0F7CFA2-2D21-8B5D-B7A8-AE632802B0F3}"/>
              </a:ext>
            </a:extLst>
          </p:cNvPr>
          <p:cNvSpPr>
            <a:spLocks noGrp="1"/>
          </p:cNvSpPr>
          <p:nvPr>
            <p:ph sz="quarter" idx="15"/>
          </p:nvPr>
        </p:nvSpPr>
        <p:spPr>
          <a:xfrm>
            <a:off x="480000" y="1881188"/>
            <a:ext cx="3634800" cy="4032333"/>
          </a:xfrm>
        </p:spPr>
        <p:txBody>
          <a:bodyPr/>
          <a:lstStyle/>
          <a:p>
            <a:pPr lvl="1"/>
            <a:r>
              <a:rPr lang="en-IE" dirty="0"/>
              <a:t>Comparison between Eora, EXIOBASE (2.3, 3.41, 3.7) and WIOD
</a:t>
            </a:r>
          </a:p>
          <a:p>
            <a:pPr lvl="1"/>
            <a:r>
              <a:rPr lang="en-IE" dirty="0"/>
              <a:t>For some thirty indicators, 7 perspectives (production, cons...), and 17 sectors
Available at </a:t>
            </a:r>
            <a:r>
              <a:rPr lang="en-IE" dirty="0">
                <a:hlinkClick r:id="rId2"/>
              </a:rPr>
              <a:t>https://environmentalfootprints.org/infographics</a:t>
            </a:r>
            <a:r>
              <a:rPr lang="en-IE" dirty="0"/>
              <a:t> </a:t>
            </a:r>
          </a:p>
        </p:txBody>
      </p:sp>
      <p:pic>
        <p:nvPicPr>
          <p:cNvPr id="10" name="Picture 9">
            <a:extLst>
              <a:ext uri="{FF2B5EF4-FFF2-40B4-BE49-F238E27FC236}">
                <a16:creationId xmlns:a16="http://schemas.microsoft.com/office/drawing/2014/main" id="{259F9F37-9DED-0888-978B-40969E87861A}"/>
              </a:ext>
            </a:extLst>
          </p:cNvPr>
          <p:cNvPicPr>
            <a:picLocks noChangeAspect="1"/>
          </p:cNvPicPr>
          <p:nvPr/>
        </p:nvPicPr>
        <p:blipFill>
          <a:blip r:embed="rId3"/>
          <a:stretch>
            <a:fillRect/>
          </a:stretch>
        </p:blipFill>
        <p:spPr>
          <a:xfrm>
            <a:off x="4352136" y="1704976"/>
            <a:ext cx="7839864" cy="4101870"/>
          </a:xfrm>
          <a:prstGeom prst="rect">
            <a:avLst/>
          </a:prstGeom>
        </p:spPr>
      </p:pic>
    </p:spTree>
    <p:extLst>
      <p:ext uri="{BB962C8B-B14F-4D97-AF65-F5344CB8AC3E}">
        <p14:creationId xmlns:p14="http://schemas.microsoft.com/office/powerpoint/2010/main" val="218240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FE63-FC88-4D88-35F0-7AC43183F1A4}"/>
              </a:ext>
            </a:extLst>
          </p:cNvPr>
          <p:cNvSpPr>
            <a:spLocks noGrp="1"/>
          </p:cNvSpPr>
          <p:nvPr>
            <p:ph type="title"/>
          </p:nvPr>
        </p:nvSpPr>
        <p:spPr/>
        <p:txBody>
          <a:bodyPr/>
          <a:lstStyle/>
          <a:p>
            <a:r>
              <a:rPr lang="en-IE"/>
              <a:t>Tracking greenhouse gas flows</a:t>
            </a:r>
            <a:endParaRPr lang="en-IE" dirty="0"/>
          </a:p>
        </p:txBody>
      </p:sp>
      <p:sp>
        <p:nvSpPr>
          <p:cNvPr id="6" name="Text Placeholder 5">
            <a:extLst>
              <a:ext uri="{FF2B5EF4-FFF2-40B4-BE49-F238E27FC236}">
                <a16:creationId xmlns:a16="http://schemas.microsoft.com/office/drawing/2014/main" id="{080B7677-B5AE-B0C3-25E5-33F7D72C52D8}"/>
              </a:ext>
            </a:extLst>
          </p:cNvPr>
          <p:cNvSpPr>
            <a:spLocks noGrp="1"/>
          </p:cNvSpPr>
          <p:nvPr>
            <p:ph type="body" idx="28"/>
          </p:nvPr>
        </p:nvSpPr>
        <p:spPr/>
        <p:txBody>
          <a:bodyPr/>
          <a:lstStyle/>
          <a:p>
            <a:r>
              <a:rPr lang="en-IE" dirty="0"/>
              <a:t>The Shift Project</a:t>
            </a:r>
          </a:p>
        </p:txBody>
      </p:sp>
      <p:sp>
        <p:nvSpPr>
          <p:cNvPr id="10" name="TextBox 9">
            <a:extLst>
              <a:ext uri="{FF2B5EF4-FFF2-40B4-BE49-F238E27FC236}">
                <a16:creationId xmlns:a16="http://schemas.microsoft.com/office/drawing/2014/main" id="{0CEFA891-61D0-920E-D702-F5440E42731D}"/>
              </a:ext>
            </a:extLst>
          </p:cNvPr>
          <p:cNvSpPr txBox="1"/>
          <p:nvPr/>
        </p:nvSpPr>
        <p:spPr>
          <a:xfrm>
            <a:off x="8496656" y="88800"/>
            <a:ext cx="6721266" cy="369332"/>
          </a:xfrm>
          <a:prstGeom prst="rect">
            <a:avLst/>
          </a:prstGeom>
          <a:noFill/>
        </p:spPr>
        <p:txBody>
          <a:bodyPr wrap="square">
            <a:spAutoFit/>
          </a:bodyPr>
          <a:lstStyle/>
          <a:p>
            <a:r>
              <a:rPr lang="en-IE" dirty="0">
                <a:hlinkClick r:id="rId2"/>
              </a:rPr>
              <a:t>https://sankey.theshiftproject.org/</a:t>
            </a:r>
            <a:r>
              <a:rPr lang="en-IE" dirty="0"/>
              <a:t> </a:t>
            </a:r>
          </a:p>
        </p:txBody>
      </p:sp>
      <p:sp>
        <p:nvSpPr>
          <p:cNvPr id="3" name="Content Placeholder 2">
            <a:extLst>
              <a:ext uri="{FF2B5EF4-FFF2-40B4-BE49-F238E27FC236}">
                <a16:creationId xmlns:a16="http://schemas.microsoft.com/office/drawing/2014/main" id="{9F1D944F-654F-FD3A-CD46-AC674AC7411F}"/>
              </a:ext>
            </a:extLst>
          </p:cNvPr>
          <p:cNvSpPr>
            <a:spLocks noGrp="1"/>
          </p:cNvSpPr>
          <p:nvPr>
            <p:ph sz="quarter" idx="15"/>
          </p:nvPr>
        </p:nvSpPr>
        <p:spPr/>
        <p:txBody>
          <a:bodyPr/>
          <a:lstStyle/>
          <a:p>
            <a:endParaRPr lang="en-IE"/>
          </a:p>
        </p:txBody>
      </p:sp>
      <p:pic>
        <p:nvPicPr>
          <p:cNvPr id="7" name="Picture 6">
            <a:extLst>
              <a:ext uri="{FF2B5EF4-FFF2-40B4-BE49-F238E27FC236}">
                <a16:creationId xmlns:a16="http://schemas.microsoft.com/office/drawing/2014/main" id="{730F041C-CCAD-8385-684A-90A6C6032DD2}"/>
              </a:ext>
            </a:extLst>
          </p:cNvPr>
          <p:cNvPicPr>
            <a:picLocks noChangeAspect="1"/>
          </p:cNvPicPr>
          <p:nvPr/>
        </p:nvPicPr>
        <p:blipFill>
          <a:blip r:embed="rId3"/>
          <a:stretch>
            <a:fillRect/>
          </a:stretch>
        </p:blipFill>
        <p:spPr>
          <a:xfrm>
            <a:off x="480000" y="1643861"/>
            <a:ext cx="11232000" cy="5217568"/>
          </a:xfrm>
          <a:prstGeom prst="rect">
            <a:avLst/>
          </a:prstGeom>
        </p:spPr>
      </p:pic>
    </p:spTree>
    <p:extLst>
      <p:ext uri="{BB962C8B-B14F-4D97-AF65-F5344CB8AC3E}">
        <p14:creationId xmlns:p14="http://schemas.microsoft.com/office/powerpoint/2010/main" val="3979897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A5A3-B25E-747E-0A64-22E059A948F8}"/>
              </a:ext>
            </a:extLst>
          </p:cNvPr>
          <p:cNvSpPr>
            <a:spLocks noGrp="1"/>
          </p:cNvSpPr>
          <p:nvPr>
            <p:ph type="title"/>
          </p:nvPr>
        </p:nvSpPr>
        <p:spPr/>
        <p:txBody>
          <a:bodyPr/>
          <a:lstStyle/>
          <a:p>
            <a:r>
              <a:rPr lang="en-IE"/>
              <a:t>CO2 emissions from international trade</a:t>
            </a:r>
            <a:endParaRPr lang="en-IE" dirty="0"/>
          </a:p>
        </p:txBody>
      </p:sp>
      <p:sp>
        <p:nvSpPr>
          <p:cNvPr id="3" name="Text Placeholder 2">
            <a:extLst>
              <a:ext uri="{FF2B5EF4-FFF2-40B4-BE49-F238E27FC236}">
                <a16:creationId xmlns:a16="http://schemas.microsoft.com/office/drawing/2014/main" id="{1BDF0387-7E80-81ED-41CF-1D425F52B44A}"/>
              </a:ext>
            </a:extLst>
          </p:cNvPr>
          <p:cNvSpPr>
            <a:spLocks noGrp="1"/>
          </p:cNvSpPr>
          <p:nvPr>
            <p:ph type="body" idx="28"/>
          </p:nvPr>
        </p:nvSpPr>
        <p:spPr/>
        <p:txBody>
          <a:bodyPr/>
          <a:lstStyle/>
          <a:p>
            <a:r>
              <a:rPr lang="en-IE" dirty="0"/>
              <a:t>OECD (2020)</a:t>
            </a:r>
          </a:p>
        </p:txBody>
      </p:sp>
      <p:sp>
        <p:nvSpPr>
          <p:cNvPr id="6" name="TextBox 5">
            <a:extLst>
              <a:ext uri="{FF2B5EF4-FFF2-40B4-BE49-F238E27FC236}">
                <a16:creationId xmlns:a16="http://schemas.microsoft.com/office/drawing/2014/main" id="{D89DEC43-5E46-28F6-4173-97D213EAEC78}"/>
              </a:ext>
            </a:extLst>
          </p:cNvPr>
          <p:cNvSpPr txBox="1"/>
          <p:nvPr/>
        </p:nvSpPr>
        <p:spPr>
          <a:xfrm>
            <a:off x="480000" y="6366589"/>
            <a:ext cx="8851106" cy="246221"/>
          </a:xfrm>
          <a:prstGeom prst="rect">
            <a:avLst/>
          </a:prstGeom>
          <a:noFill/>
        </p:spPr>
        <p:txBody>
          <a:bodyPr wrap="square">
            <a:spAutoFit/>
          </a:bodyPr>
          <a:lstStyle/>
          <a:p>
            <a:r>
              <a:rPr lang="en-IE" sz="1000" dirty="0">
                <a:hlinkClick r:id="rId2"/>
              </a:rPr>
              <a:t>https://www-oecd-ilibrary-org.proxy.bnl.lu/science-and-technology/co2-emissions-embodied-in-international-trade-and-domestic-final-demand_8f2963b8-en</a:t>
            </a:r>
            <a:r>
              <a:rPr lang="en-IE" sz="1000" dirty="0"/>
              <a:t> </a:t>
            </a:r>
          </a:p>
        </p:txBody>
      </p:sp>
      <p:pic>
        <p:nvPicPr>
          <p:cNvPr id="8" name="Picture 7">
            <a:extLst>
              <a:ext uri="{FF2B5EF4-FFF2-40B4-BE49-F238E27FC236}">
                <a16:creationId xmlns:a16="http://schemas.microsoft.com/office/drawing/2014/main" id="{71466994-1B27-EF4C-3DF2-96FA6954B358}"/>
              </a:ext>
            </a:extLst>
          </p:cNvPr>
          <p:cNvPicPr>
            <a:picLocks noChangeAspect="1"/>
          </p:cNvPicPr>
          <p:nvPr/>
        </p:nvPicPr>
        <p:blipFill>
          <a:blip r:embed="rId3"/>
          <a:stretch>
            <a:fillRect/>
          </a:stretch>
        </p:blipFill>
        <p:spPr>
          <a:xfrm>
            <a:off x="4395106" y="944479"/>
            <a:ext cx="8341786" cy="5224700"/>
          </a:xfrm>
          <a:prstGeom prst="rect">
            <a:avLst/>
          </a:prstGeom>
        </p:spPr>
      </p:pic>
      <p:sp>
        <p:nvSpPr>
          <p:cNvPr id="4" name="Content Placeholder 3">
            <a:extLst>
              <a:ext uri="{FF2B5EF4-FFF2-40B4-BE49-F238E27FC236}">
                <a16:creationId xmlns:a16="http://schemas.microsoft.com/office/drawing/2014/main" id="{01B9BE87-7E22-8C9D-4AB1-7CADDD78B598}"/>
              </a:ext>
            </a:extLst>
          </p:cNvPr>
          <p:cNvSpPr>
            <a:spLocks noGrp="1"/>
          </p:cNvSpPr>
          <p:nvPr>
            <p:ph sz="quarter" idx="15"/>
          </p:nvPr>
        </p:nvSpPr>
        <p:spPr>
          <a:xfrm>
            <a:off x="480000" y="1609511"/>
            <a:ext cx="4527430" cy="4559668"/>
          </a:xfrm>
        </p:spPr>
        <p:txBody>
          <a:bodyPr>
            <a:normAutofit lnSpcReduction="10000"/>
          </a:bodyPr>
          <a:lstStyle/>
          <a:p>
            <a:pPr lvl="1"/>
            <a:r>
              <a:rPr lang="en-IE" dirty="0"/>
              <a:t>CO</a:t>
            </a:r>
            <a:r>
              <a:rPr lang="en-IE" baseline="-25000" dirty="0"/>
              <a:t>2</a:t>
            </a:r>
            <a:r>
              <a:rPr lang="en-IE" dirty="0"/>
              <a:t> embodied in total exports and imports, from domestic and foreign sources, for the main countries and regions13 participating in international trade.</a:t>
            </a:r>
          </a:p>
          <a:p>
            <a:pPr lvl="1"/>
            <a:endParaRPr lang="en-IE" dirty="0"/>
          </a:p>
          <a:p>
            <a:pPr lvl="1"/>
            <a:r>
              <a:rPr lang="en-IE" dirty="0"/>
              <a:t>In terms of individual countries, in 2015 the United States was the largest net importer of CO</a:t>
            </a:r>
            <a:r>
              <a:rPr lang="en-IE" baseline="-25000" dirty="0"/>
              <a:t>2</a:t>
            </a:r>
            <a:r>
              <a:rPr lang="en-IE" dirty="0"/>
              <a:t>, 0.79 Gt, and China the largest net exporter, 1.3 Gt.</a:t>
            </a:r>
          </a:p>
          <a:p>
            <a:pPr lvl="1"/>
            <a:endParaRPr lang="en-IE" dirty="0"/>
          </a:p>
          <a:p>
            <a:pPr lvl="1"/>
            <a:r>
              <a:rPr lang="en-IE" dirty="0"/>
              <a:t>Reflecting the previous analysis of consumption-based emissions, the majority of selected OECD and EU 28 countries are net importers of emissions while the non-OECD and ASEAN countries are net exporters.</a:t>
            </a:r>
          </a:p>
        </p:txBody>
      </p:sp>
    </p:spTree>
    <p:extLst>
      <p:ext uri="{BB962C8B-B14F-4D97-AF65-F5344CB8AC3E}">
        <p14:creationId xmlns:p14="http://schemas.microsoft.com/office/powerpoint/2010/main" val="3024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B87E1-772D-4F43-B825-5411EDD27CFF}"/>
              </a:ext>
            </a:extLst>
          </p:cNvPr>
          <p:cNvSpPr>
            <a:spLocks noGrp="1"/>
          </p:cNvSpPr>
          <p:nvPr>
            <p:ph type="title"/>
          </p:nvPr>
        </p:nvSpPr>
        <p:spPr/>
        <p:txBody>
          <a:bodyPr/>
          <a:lstStyle/>
          <a:p>
            <a:r>
              <a:rPr lang="en-IE" dirty="0"/>
              <a:t>Territorial vs. consumption-based CO2 emissions per capita</a:t>
            </a:r>
          </a:p>
        </p:txBody>
      </p:sp>
      <p:sp>
        <p:nvSpPr>
          <p:cNvPr id="3" name="Text Placeholder 2">
            <a:extLst>
              <a:ext uri="{FF2B5EF4-FFF2-40B4-BE49-F238E27FC236}">
                <a16:creationId xmlns:a16="http://schemas.microsoft.com/office/drawing/2014/main" id="{295CBB65-4BB3-A59A-C6F4-E73E0734FC63}"/>
              </a:ext>
            </a:extLst>
          </p:cNvPr>
          <p:cNvSpPr>
            <a:spLocks noGrp="1"/>
          </p:cNvSpPr>
          <p:nvPr>
            <p:ph type="body" idx="28"/>
          </p:nvPr>
        </p:nvSpPr>
        <p:spPr/>
        <p:txBody>
          <a:bodyPr/>
          <a:lstStyle/>
          <a:p>
            <a:r>
              <a:rPr lang="en-IE" dirty="0" err="1"/>
              <a:t>OurWorldInData</a:t>
            </a:r>
            <a:endParaRPr lang="en-IE" dirty="0"/>
          </a:p>
        </p:txBody>
      </p:sp>
      <p:sp>
        <p:nvSpPr>
          <p:cNvPr id="4" name="Content Placeholder 3">
            <a:extLst>
              <a:ext uri="{FF2B5EF4-FFF2-40B4-BE49-F238E27FC236}">
                <a16:creationId xmlns:a16="http://schemas.microsoft.com/office/drawing/2014/main" id="{A5B4D26C-79DE-C451-0F2D-F9F63FF34FAF}"/>
              </a:ext>
            </a:extLst>
          </p:cNvPr>
          <p:cNvSpPr>
            <a:spLocks noGrp="1"/>
          </p:cNvSpPr>
          <p:nvPr>
            <p:ph sz="quarter" idx="15"/>
          </p:nvPr>
        </p:nvSpPr>
        <p:spPr>
          <a:xfrm>
            <a:off x="480000" y="1881188"/>
            <a:ext cx="4692075" cy="4032333"/>
          </a:xfrm>
        </p:spPr>
        <p:txBody>
          <a:bodyPr/>
          <a:lstStyle/>
          <a:p>
            <a:pPr lvl="1"/>
            <a:r>
              <a:rPr lang="en-IE" dirty="0"/>
              <a:t>Global Carbon Budget data, which uses the </a:t>
            </a:r>
            <a:r>
              <a:rPr lang="en-IE" b="1" dirty="0"/>
              <a:t>GTAP </a:t>
            </a:r>
            <a:r>
              <a:rPr lang="en-IE" dirty="0"/>
              <a:t>table</a:t>
            </a:r>
          </a:p>
          <a:p>
            <a:pPr lvl="1"/>
            <a:r>
              <a:rPr lang="en-IE" dirty="0"/>
              <a:t>Only takes into account CO2 emissions (the only greenhouse gas)</a:t>
            </a:r>
          </a:p>
          <a:p>
            <a:pPr lvl="1"/>
            <a:endParaRPr lang="en-IE" dirty="0"/>
          </a:p>
          <a:p>
            <a:pPr lvl="1"/>
            <a:r>
              <a:rPr lang="en-IE" b="1" dirty="0"/>
              <a:t>Pros</a:t>
            </a:r>
          </a:p>
          <a:p>
            <a:pPr lvl="1">
              <a:tabLst>
                <a:tab pos="542925" algn="l"/>
              </a:tabLst>
            </a:pPr>
            <a:r>
              <a:rPr lang="en-IE" dirty="0"/>
              <a:t>	Very good regional detail
	Annual update</a:t>
            </a:r>
          </a:p>
          <a:p>
            <a:pPr lvl="1">
              <a:tabLst>
                <a:tab pos="542925" algn="l"/>
              </a:tabLst>
            </a:pPr>
            <a:endParaRPr lang="en-IE" dirty="0"/>
          </a:p>
          <a:p>
            <a:pPr lvl="1">
              <a:tabLst>
                <a:tab pos="542925" algn="l"/>
              </a:tabLst>
            </a:pPr>
            <a:r>
              <a:rPr lang="en-IE" dirty="0"/>
              <a:t>Easy to navigate and operate via a very good integration with </a:t>
            </a:r>
            <a:r>
              <a:rPr lang="en-IE" b="1" dirty="0" err="1"/>
              <a:t>OurWorldInData</a:t>
            </a:r>
            <a:endParaRPr lang="en-IE" b="1" dirty="0"/>
          </a:p>
        </p:txBody>
      </p:sp>
      <p:pic>
        <p:nvPicPr>
          <p:cNvPr id="8" name="Picture 7" descr="A screenshot of a graph&#10;&#10;Description automatically generated">
            <a:extLst>
              <a:ext uri="{FF2B5EF4-FFF2-40B4-BE49-F238E27FC236}">
                <a16:creationId xmlns:a16="http://schemas.microsoft.com/office/drawing/2014/main" id="{BC420191-06EB-7E8A-36A5-22C551681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525" y="1557868"/>
            <a:ext cx="6517342" cy="5300132"/>
          </a:xfrm>
          <a:prstGeom prst="rect">
            <a:avLst/>
          </a:prstGeom>
        </p:spPr>
      </p:pic>
      <p:sp>
        <p:nvSpPr>
          <p:cNvPr id="10" name="TextBox 9">
            <a:extLst>
              <a:ext uri="{FF2B5EF4-FFF2-40B4-BE49-F238E27FC236}">
                <a16:creationId xmlns:a16="http://schemas.microsoft.com/office/drawing/2014/main" id="{DBAA4BDB-8943-6348-8BCC-FEDD63297D87}"/>
              </a:ext>
            </a:extLst>
          </p:cNvPr>
          <p:cNvSpPr txBox="1"/>
          <p:nvPr/>
        </p:nvSpPr>
        <p:spPr>
          <a:xfrm>
            <a:off x="5271525" y="1389593"/>
            <a:ext cx="6719886" cy="276999"/>
          </a:xfrm>
          <a:prstGeom prst="rect">
            <a:avLst/>
          </a:prstGeom>
          <a:noFill/>
        </p:spPr>
        <p:txBody>
          <a:bodyPr wrap="square">
            <a:spAutoFit/>
          </a:bodyPr>
          <a:lstStyle/>
          <a:p>
            <a:r>
              <a:rPr lang="en-IE" sz="1200" dirty="0">
                <a:hlinkClick r:id="rId3"/>
              </a:rPr>
              <a:t>https://ourworldindata.org/grapher/prod-cons-co2-per-capita</a:t>
            </a:r>
            <a:r>
              <a:rPr lang="en-IE" sz="1200" dirty="0"/>
              <a:t> </a:t>
            </a:r>
          </a:p>
        </p:txBody>
      </p:sp>
    </p:spTree>
    <p:extLst>
      <p:ext uri="{BB962C8B-B14F-4D97-AF65-F5344CB8AC3E}">
        <p14:creationId xmlns:p14="http://schemas.microsoft.com/office/powerpoint/2010/main" val="607234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94EAA-12C6-5413-3C65-287B19890FF9}"/>
              </a:ext>
            </a:extLst>
          </p:cNvPr>
          <p:cNvSpPr>
            <a:spLocks noGrp="1"/>
          </p:cNvSpPr>
          <p:nvPr>
            <p:ph type="title"/>
          </p:nvPr>
        </p:nvSpPr>
        <p:spPr/>
        <p:txBody>
          <a:bodyPr/>
          <a:lstStyle/>
          <a:p>
            <a:r>
              <a:rPr lang="en-IE" dirty="0"/>
              <a:t>Ecological footprint</a:t>
            </a:r>
          </a:p>
        </p:txBody>
      </p:sp>
      <p:sp>
        <p:nvSpPr>
          <p:cNvPr id="3" name="Text Placeholder 2">
            <a:extLst>
              <a:ext uri="{FF2B5EF4-FFF2-40B4-BE49-F238E27FC236}">
                <a16:creationId xmlns:a16="http://schemas.microsoft.com/office/drawing/2014/main" id="{412B80FF-F865-E42B-E1BE-1DE0D2016E80}"/>
              </a:ext>
            </a:extLst>
          </p:cNvPr>
          <p:cNvSpPr>
            <a:spLocks noGrp="1"/>
          </p:cNvSpPr>
          <p:nvPr>
            <p:ph type="body" idx="28"/>
          </p:nvPr>
        </p:nvSpPr>
        <p:spPr/>
        <p:txBody>
          <a:bodyPr/>
          <a:lstStyle/>
          <a:p>
            <a:r>
              <a:rPr lang="en-IE" dirty="0"/>
              <a:t>Global Footprint Network</a:t>
            </a:r>
          </a:p>
        </p:txBody>
      </p:sp>
      <p:sp>
        <p:nvSpPr>
          <p:cNvPr id="8" name="Content Placeholder 7">
            <a:extLst>
              <a:ext uri="{FF2B5EF4-FFF2-40B4-BE49-F238E27FC236}">
                <a16:creationId xmlns:a16="http://schemas.microsoft.com/office/drawing/2014/main" id="{A058954E-4BD0-8A87-327A-C6BCB449C247}"/>
              </a:ext>
            </a:extLst>
          </p:cNvPr>
          <p:cNvSpPr>
            <a:spLocks noGrp="1"/>
          </p:cNvSpPr>
          <p:nvPr>
            <p:ph sz="quarter" idx="15"/>
          </p:nvPr>
        </p:nvSpPr>
        <p:spPr>
          <a:xfrm>
            <a:off x="480000" y="1881188"/>
            <a:ext cx="4244400" cy="4032333"/>
          </a:xfrm>
        </p:spPr>
        <p:txBody>
          <a:bodyPr/>
          <a:lstStyle/>
          <a:p>
            <a:pPr lvl="1"/>
            <a:r>
              <a:rPr lang="en-IE" dirty="0"/>
              <a:t>The GFN uses an adapted version of the GTAP database (version 10), whose "CLUM" (</a:t>
            </a:r>
            <a:r>
              <a:rPr lang="en-IE" i="1" dirty="0"/>
              <a:t>Consumption Land Use Matrix</a:t>
            </a:r>
            <a:r>
              <a:rPr lang="en-IE" dirty="0"/>
              <a:t>) result allocates the six components of the ecological footprint to household consumption categories</a:t>
            </a:r>
          </a:p>
        </p:txBody>
      </p:sp>
      <p:pic>
        <p:nvPicPr>
          <p:cNvPr id="9" name="Content Placeholder 5">
            <a:extLst>
              <a:ext uri="{FF2B5EF4-FFF2-40B4-BE49-F238E27FC236}">
                <a16:creationId xmlns:a16="http://schemas.microsoft.com/office/drawing/2014/main" id="{1E989510-739A-9EBD-2B14-4CAB3CA73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625" y="3857284"/>
            <a:ext cx="7115175" cy="2459738"/>
          </a:xfrm>
          <a:prstGeom prst="rect">
            <a:avLst/>
          </a:prstGeom>
        </p:spPr>
      </p:pic>
      <p:sp>
        <p:nvSpPr>
          <p:cNvPr id="11" name="TextBox 10">
            <a:extLst>
              <a:ext uri="{FF2B5EF4-FFF2-40B4-BE49-F238E27FC236}">
                <a16:creationId xmlns:a16="http://schemas.microsoft.com/office/drawing/2014/main" id="{77ADA417-BBD3-C96C-520B-42750E486BE0}"/>
              </a:ext>
            </a:extLst>
          </p:cNvPr>
          <p:cNvSpPr txBox="1"/>
          <p:nvPr/>
        </p:nvSpPr>
        <p:spPr>
          <a:xfrm>
            <a:off x="5296914" y="6317022"/>
            <a:ext cx="6719886" cy="307777"/>
          </a:xfrm>
          <a:prstGeom prst="rect">
            <a:avLst/>
          </a:prstGeom>
          <a:solidFill>
            <a:schemeClr val="bg1"/>
          </a:solidFill>
        </p:spPr>
        <p:txBody>
          <a:bodyPr wrap="square">
            <a:spAutoFit/>
          </a:bodyPr>
          <a:lstStyle/>
          <a:p>
            <a:r>
              <a:rPr lang="en-IE" sz="1400" i="1" dirty="0"/>
              <a:t>The structure of Ecological Footprint MRIO analysis </a:t>
            </a:r>
          </a:p>
        </p:txBody>
      </p:sp>
      <p:pic>
        <p:nvPicPr>
          <p:cNvPr id="13" name="Picture 12">
            <a:extLst>
              <a:ext uri="{FF2B5EF4-FFF2-40B4-BE49-F238E27FC236}">
                <a16:creationId xmlns:a16="http://schemas.microsoft.com/office/drawing/2014/main" id="{91AB5A29-3C02-5117-81FA-3286F059B17D}"/>
              </a:ext>
            </a:extLst>
          </p:cNvPr>
          <p:cNvPicPr>
            <a:picLocks noChangeAspect="1"/>
          </p:cNvPicPr>
          <p:nvPr/>
        </p:nvPicPr>
        <p:blipFill>
          <a:blip r:embed="rId3"/>
          <a:stretch>
            <a:fillRect/>
          </a:stretch>
        </p:blipFill>
        <p:spPr>
          <a:xfrm>
            <a:off x="6619875" y="1070193"/>
            <a:ext cx="3832443" cy="2358807"/>
          </a:xfrm>
          <a:prstGeom prst="rect">
            <a:avLst/>
          </a:prstGeom>
        </p:spPr>
      </p:pic>
      <p:pic>
        <p:nvPicPr>
          <p:cNvPr id="15" name="Picture 14" descr="A diagram of a foot print&#10;&#10;Description automatically generated">
            <a:extLst>
              <a:ext uri="{FF2B5EF4-FFF2-40B4-BE49-F238E27FC236}">
                <a16:creationId xmlns:a16="http://schemas.microsoft.com/office/drawing/2014/main" id="{0AED2220-9E2C-A10E-B40B-32377A417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91" y="4238625"/>
            <a:ext cx="2677537" cy="2144727"/>
          </a:xfrm>
          <a:prstGeom prst="rect">
            <a:avLst/>
          </a:prstGeom>
        </p:spPr>
      </p:pic>
    </p:spTree>
    <p:extLst>
      <p:ext uri="{BB962C8B-B14F-4D97-AF65-F5344CB8AC3E}">
        <p14:creationId xmlns:p14="http://schemas.microsoft.com/office/powerpoint/2010/main" val="1506009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descr="A screenshot of a graph&#10;&#10;Description automatically generated">
            <a:extLst>
              <a:ext uri="{FF2B5EF4-FFF2-40B4-BE49-F238E27FC236}">
                <a16:creationId xmlns:a16="http://schemas.microsoft.com/office/drawing/2014/main" id="{08A64420-FEF1-A0B8-DE45-297311C48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371" y="261938"/>
            <a:ext cx="7503565" cy="5472112"/>
          </a:xfrm>
          <a:prstGeom prst="rect">
            <a:avLst/>
          </a:prstGeom>
        </p:spPr>
      </p:pic>
      <p:sp>
        <p:nvSpPr>
          <p:cNvPr id="2" name="Title 1">
            <a:extLst>
              <a:ext uri="{FF2B5EF4-FFF2-40B4-BE49-F238E27FC236}">
                <a16:creationId xmlns:a16="http://schemas.microsoft.com/office/drawing/2014/main" id="{06F67164-0FB7-8A18-4BC1-EBF3CC7D8D78}"/>
              </a:ext>
            </a:extLst>
          </p:cNvPr>
          <p:cNvSpPr>
            <a:spLocks noGrp="1"/>
          </p:cNvSpPr>
          <p:nvPr>
            <p:ph type="title"/>
          </p:nvPr>
        </p:nvSpPr>
        <p:spPr/>
        <p:txBody>
          <a:bodyPr/>
          <a:lstStyle/>
          <a:p>
            <a:r>
              <a:rPr lang="en-IE"/>
              <a:t>Analysing carbon inequalities</a:t>
            </a:r>
            <a:endParaRPr lang="en-IE" dirty="0"/>
          </a:p>
        </p:txBody>
      </p:sp>
      <p:sp>
        <p:nvSpPr>
          <p:cNvPr id="3" name="Text Placeholder 2">
            <a:extLst>
              <a:ext uri="{FF2B5EF4-FFF2-40B4-BE49-F238E27FC236}">
                <a16:creationId xmlns:a16="http://schemas.microsoft.com/office/drawing/2014/main" id="{B3CF8F62-2836-D90D-C2F1-5536AD63A698}"/>
              </a:ext>
            </a:extLst>
          </p:cNvPr>
          <p:cNvSpPr>
            <a:spLocks noGrp="1"/>
          </p:cNvSpPr>
          <p:nvPr>
            <p:ph type="body" idx="28"/>
          </p:nvPr>
        </p:nvSpPr>
        <p:spPr/>
        <p:txBody>
          <a:bodyPr/>
          <a:lstStyle/>
          <a:p>
            <a:r>
              <a:rPr lang="en-IE" dirty="0"/>
              <a:t>Ivanova &amp; Wood 2020</a:t>
            </a:r>
          </a:p>
        </p:txBody>
      </p:sp>
      <p:sp>
        <p:nvSpPr>
          <p:cNvPr id="13" name="Content Placeholder 12">
            <a:extLst>
              <a:ext uri="{FF2B5EF4-FFF2-40B4-BE49-F238E27FC236}">
                <a16:creationId xmlns:a16="http://schemas.microsoft.com/office/drawing/2014/main" id="{C4B03F7D-C2EF-8FFB-DDAC-5D9C6218806B}"/>
              </a:ext>
            </a:extLst>
          </p:cNvPr>
          <p:cNvSpPr>
            <a:spLocks noGrp="1"/>
          </p:cNvSpPr>
          <p:nvPr>
            <p:ph sz="quarter" idx="15"/>
          </p:nvPr>
        </p:nvSpPr>
        <p:spPr>
          <a:xfrm>
            <a:off x="480000" y="1881188"/>
            <a:ext cx="3930075" cy="4032333"/>
          </a:xfrm>
        </p:spPr>
        <p:txBody>
          <a:bodyPr/>
          <a:lstStyle/>
          <a:p>
            <a:pPr lvl="1"/>
            <a:r>
              <a:rPr lang="en-IE" dirty="0"/>
              <a:t>Average carbon footprint (CF) distribution by consumption category in the European Union (EU) (top)</a:t>
            </a:r>
          </a:p>
          <a:p>
            <a:pPr lvl="1"/>
            <a:endParaRPr lang="en-IE" dirty="0"/>
          </a:p>
          <a:p>
            <a:pPr lvl="1"/>
            <a:r>
              <a:rPr lang="en-IE" dirty="0"/>
              <a:t>The bottom graph depicts the average CF shares by consumption category and countries of EU top 10% emitters on the left (with CF &gt;15 tCO</a:t>
            </a:r>
            <a:r>
              <a:rPr lang="en-IE" baseline="-25000" dirty="0"/>
              <a:t>2</a:t>
            </a:r>
            <a:r>
              <a:rPr lang="en-IE" dirty="0"/>
              <a:t>eq/cap) and EU bottom 5% of emitters on the right (with CF &lt;2.5 tCO</a:t>
            </a:r>
            <a:r>
              <a:rPr lang="en-IE" baseline="-25000" dirty="0"/>
              <a:t>2</a:t>
            </a:r>
            <a:r>
              <a:rPr lang="en-IE" dirty="0"/>
              <a:t>eq/cap).</a:t>
            </a:r>
          </a:p>
        </p:txBody>
      </p:sp>
      <p:sp>
        <p:nvSpPr>
          <p:cNvPr id="16" name="TextBox 15">
            <a:extLst>
              <a:ext uri="{FF2B5EF4-FFF2-40B4-BE49-F238E27FC236}">
                <a16:creationId xmlns:a16="http://schemas.microsoft.com/office/drawing/2014/main" id="{30D3E3EE-0B1C-A5AC-508F-D32C1312817D}"/>
              </a:ext>
            </a:extLst>
          </p:cNvPr>
          <p:cNvSpPr txBox="1"/>
          <p:nvPr/>
        </p:nvSpPr>
        <p:spPr>
          <a:xfrm>
            <a:off x="480000" y="6134397"/>
            <a:ext cx="5650706" cy="461665"/>
          </a:xfrm>
          <a:prstGeom prst="rect">
            <a:avLst/>
          </a:prstGeom>
          <a:noFill/>
        </p:spPr>
        <p:txBody>
          <a:bodyPr wrap="square">
            <a:spAutoFit/>
          </a:bodyPr>
          <a:lstStyle/>
          <a:p>
            <a:r>
              <a:rPr lang="en-IE" sz="1200" dirty="0"/>
              <a:t>Ivanova, D., &amp; Wood, R. (2020). The unequal distribution of household carbon footprints in Europe and its link to sustainability. </a:t>
            </a:r>
            <a:r>
              <a:rPr lang="en-IE" sz="1200" i="1" dirty="0"/>
              <a:t>Global Sustainability</a:t>
            </a:r>
            <a:r>
              <a:rPr lang="en-IE" sz="1200" dirty="0"/>
              <a:t>, </a:t>
            </a:r>
            <a:r>
              <a:rPr lang="en-IE" sz="1200" i="1" dirty="0"/>
              <a:t>3</a:t>
            </a:r>
            <a:r>
              <a:rPr lang="en-IE" sz="1200" dirty="0"/>
              <a:t>, e18.</a:t>
            </a:r>
          </a:p>
        </p:txBody>
      </p:sp>
    </p:spTree>
    <p:extLst>
      <p:ext uri="{BB962C8B-B14F-4D97-AF65-F5344CB8AC3E}">
        <p14:creationId xmlns:p14="http://schemas.microsoft.com/office/powerpoint/2010/main" val="2501481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0894-4660-DA5A-22F7-95FED85F842F}"/>
              </a:ext>
            </a:extLst>
          </p:cNvPr>
          <p:cNvSpPr>
            <a:spLocks noGrp="1"/>
          </p:cNvSpPr>
          <p:nvPr>
            <p:ph type="title"/>
          </p:nvPr>
        </p:nvSpPr>
        <p:spPr/>
        <p:txBody>
          <a:bodyPr/>
          <a:lstStyle/>
          <a:p>
            <a:r>
              <a:rPr lang="en-IE" dirty="0"/>
              <a:t>Le </a:t>
            </a:r>
            <a:r>
              <a:rPr lang="en-IE" dirty="0" err="1"/>
              <a:t>coût</a:t>
            </a:r>
            <a:r>
              <a:rPr lang="en-IE" dirty="0"/>
              <a:t> </a:t>
            </a:r>
            <a:r>
              <a:rPr lang="en-IE" dirty="0" err="1"/>
              <a:t>environnemental</a:t>
            </a:r>
            <a:r>
              <a:rPr lang="en-IE" dirty="0"/>
              <a:t> de la </a:t>
            </a:r>
            <a:r>
              <a:rPr lang="en-IE" dirty="0" err="1"/>
              <a:t>lutte</a:t>
            </a:r>
            <a:r>
              <a:rPr lang="en-IE" dirty="0"/>
              <a:t> </a:t>
            </a:r>
            <a:r>
              <a:rPr lang="en-IE" dirty="0" err="1"/>
              <a:t>contre</a:t>
            </a:r>
            <a:r>
              <a:rPr lang="en-IE" dirty="0"/>
              <a:t> les </a:t>
            </a:r>
            <a:r>
              <a:rPr lang="en-IE" dirty="0" err="1"/>
              <a:t>inégalités</a:t>
            </a:r>
            <a:endParaRPr lang="en-IE" dirty="0"/>
          </a:p>
        </p:txBody>
      </p:sp>
      <p:sp>
        <p:nvSpPr>
          <p:cNvPr id="3" name="Text Placeholder 2">
            <a:extLst>
              <a:ext uri="{FF2B5EF4-FFF2-40B4-BE49-F238E27FC236}">
                <a16:creationId xmlns:a16="http://schemas.microsoft.com/office/drawing/2014/main" id="{C60E2E09-B337-3C58-5CFD-F400A9AEA4F7}"/>
              </a:ext>
            </a:extLst>
          </p:cNvPr>
          <p:cNvSpPr>
            <a:spLocks noGrp="1"/>
          </p:cNvSpPr>
          <p:nvPr>
            <p:ph type="body" idx="28"/>
          </p:nvPr>
        </p:nvSpPr>
        <p:spPr/>
        <p:txBody>
          <a:bodyPr/>
          <a:lstStyle/>
          <a:p>
            <a:r>
              <a:rPr lang="en-IE" dirty="0"/>
              <a:t>Scherer et al. 2018</a:t>
            </a:r>
          </a:p>
        </p:txBody>
      </p:sp>
      <p:sp>
        <p:nvSpPr>
          <p:cNvPr id="8" name="Content Placeholder 7">
            <a:extLst>
              <a:ext uri="{FF2B5EF4-FFF2-40B4-BE49-F238E27FC236}">
                <a16:creationId xmlns:a16="http://schemas.microsoft.com/office/drawing/2014/main" id="{D288362E-BB1C-82A1-BCC2-701FD283B362}"/>
              </a:ext>
            </a:extLst>
          </p:cNvPr>
          <p:cNvSpPr>
            <a:spLocks noGrp="1"/>
          </p:cNvSpPr>
          <p:nvPr>
            <p:ph sz="quarter" idx="15"/>
          </p:nvPr>
        </p:nvSpPr>
        <p:spPr>
          <a:xfrm>
            <a:off x="480000" y="4010025"/>
            <a:ext cx="4977825" cy="1903496"/>
          </a:xfrm>
        </p:spPr>
        <p:txBody>
          <a:bodyPr/>
          <a:lstStyle/>
          <a:p>
            <a:pPr lvl="1"/>
            <a:r>
              <a:rPr lang="en-IE" dirty="0"/>
              <a:t>Environmental impacts of reducing inequality (SDG 10, here: limiting the income Gini index to a maximum of 0.3). Countries are grouped by the human development index (HDI).</a:t>
            </a:r>
          </a:p>
        </p:txBody>
      </p:sp>
      <p:pic>
        <p:nvPicPr>
          <p:cNvPr id="9" name="Content Placeholder 5">
            <a:extLst>
              <a:ext uri="{FF2B5EF4-FFF2-40B4-BE49-F238E27FC236}">
                <a16:creationId xmlns:a16="http://schemas.microsoft.com/office/drawing/2014/main" id="{5C6D1021-689B-4B1B-BE1D-41F86D561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875" y="3867397"/>
            <a:ext cx="5013899" cy="2183043"/>
          </a:xfrm>
          <a:prstGeom prst="rect">
            <a:avLst/>
          </a:prstGeom>
        </p:spPr>
      </p:pic>
      <p:sp>
        <p:nvSpPr>
          <p:cNvPr id="11" name="TextBox 10">
            <a:extLst>
              <a:ext uri="{FF2B5EF4-FFF2-40B4-BE49-F238E27FC236}">
                <a16:creationId xmlns:a16="http://schemas.microsoft.com/office/drawing/2014/main" id="{A0545E86-96AA-97DA-C1D8-DF423A18E54D}"/>
              </a:ext>
            </a:extLst>
          </p:cNvPr>
          <p:cNvSpPr txBox="1"/>
          <p:nvPr/>
        </p:nvSpPr>
        <p:spPr>
          <a:xfrm>
            <a:off x="407193" y="6236841"/>
            <a:ext cx="7755731" cy="461665"/>
          </a:xfrm>
          <a:prstGeom prst="rect">
            <a:avLst/>
          </a:prstGeom>
          <a:noFill/>
        </p:spPr>
        <p:txBody>
          <a:bodyPr wrap="square">
            <a:spAutoFit/>
          </a:bodyPr>
          <a:lstStyle/>
          <a:p>
            <a:r>
              <a:rPr lang="en-IE" sz="1200" dirty="0"/>
              <a:t>Scherer, L., Behrens, P., de Koning, A., </a:t>
            </a:r>
            <a:r>
              <a:rPr lang="en-IE" sz="1200" dirty="0" err="1"/>
              <a:t>Heijungs</a:t>
            </a:r>
            <a:r>
              <a:rPr lang="en-IE" sz="1200" dirty="0"/>
              <a:t>, R., Sprecher, B., &amp; </a:t>
            </a:r>
            <a:r>
              <a:rPr lang="en-IE" sz="1200" dirty="0" err="1"/>
              <a:t>Tukker</a:t>
            </a:r>
            <a:r>
              <a:rPr lang="en-IE" sz="1200" dirty="0"/>
              <a:t>, A. (2018). Trade-offs between social and environmental Sustainable Development Goals. </a:t>
            </a:r>
            <a:r>
              <a:rPr lang="en-IE" sz="1200" i="1" dirty="0"/>
              <a:t>Environmental science &amp; policy</a:t>
            </a:r>
            <a:r>
              <a:rPr lang="en-IE" sz="1200" dirty="0"/>
              <a:t>, </a:t>
            </a:r>
            <a:r>
              <a:rPr lang="en-IE" sz="1200" i="1" dirty="0"/>
              <a:t>90</a:t>
            </a:r>
            <a:r>
              <a:rPr lang="en-IE" sz="1200" dirty="0"/>
              <a:t>, 65-72.</a:t>
            </a:r>
          </a:p>
        </p:txBody>
      </p:sp>
      <p:pic>
        <p:nvPicPr>
          <p:cNvPr id="13" name="Picture 12" descr="A graph of a number of people&#10;&#10;Description automatically generated with medium confidence">
            <a:extLst>
              <a:ext uri="{FF2B5EF4-FFF2-40B4-BE49-F238E27FC236}">
                <a16:creationId xmlns:a16="http://schemas.microsoft.com/office/drawing/2014/main" id="{EF282862-E0E0-171C-084A-1D8DB251C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400" y="1065379"/>
            <a:ext cx="5038725" cy="2708818"/>
          </a:xfrm>
          <a:prstGeom prst="rect">
            <a:avLst/>
          </a:prstGeom>
        </p:spPr>
      </p:pic>
      <p:sp>
        <p:nvSpPr>
          <p:cNvPr id="14" name="Content Placeholder 7">
            <a:extLst>
              <a:ext uri="{FF2B5EF4-FFF2-40B4-BE49-F238E27FC236}">
                <a16:creationId xmlns:a16="http://schemas.microsoft.com/office/drawing/2014/main" id="{9D60B74A-DB88-4E4E-104D-D630459BA9EB}"/>
              </a:ext>
            </a:extLst>
          </p:cNvPr>
          <p:cNvSpPr txBox="1">
            <a:spLocks/>
          </p:cNvSpPr>
          <p:nvPr/>
        </p:nvSpPr>
        <p:spPr>
          <a:xfrm>
            <a:off x="480000" y="1744967"/>
            <a:ext cx="4977825" cy="190349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Environmental impacts of meeting a minimum income of $1.25 a day (SDG 1). Countries are grouped by the human development index (HDI, low: &lt;0.55, medium: 0.55–0.7, high: &gt;0.7).</a:t>
            </a:r>
          </a:p>
        </p:txBody>
      </p:sp>
    </p:spTree>
    <p:extLst>
      <p:ext uri="{BB962C8B-B14F-4D97-AF65-F5344CB8AC3E}">
        <p14:creationId xmlns:p14="http://schemas.microsoft.com/office/powerpoint/2010/main" val="366130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1D483B-CED0-7A88-D16C-8BA6F116A17D}"/>
              </a:ext>
            </a:extLst>
          </p:cNvPr>
          <p:cNvSpPr>
            <a:spLocks noGrp="1"/>
          </p:cNvSpPr>
          <p:nvPr>
            <p:ph type="title"/>
          </p:nvPr>
        </p:nvSpPr>
        <p:spPr/>
        <p:txBody>
          <a:bodyPr/>
          <a:lstStyle/>
          <a:p>
            <a:r>
              <a:rPr lang="en-IE" dirty="0"/>
              <a:t>Brief history of input-output analysis</a:t>
            </a:r>
          </a:p>
        </p:txBody>
      </p:sp>
      <p:sp>
        <p:nvSpPr>
          <p:cNvPr id="6" name="Text Placeholder 5">
            <a:extLst>
              <a:ext uri="{FF2B5EF4-FFF2-40B4-BE49-F238E27FC236}">
                <a16:creationId xmlns:a16="http://schemas.microsoft.com/office/drawing/2014/main" id="{028AE780-9E74-49DB-898D-377DB8334360}"/>
              </a:ext>
            </a:extLst>
          </p:cNvPr>
          <p:cNvSpPr>
            <a:spLocks noGrp="1"/>
          </p:cNvSpPr>
          <p:nvPr>
            <p:ph type="body" idx="28"/>
          </p:nvPr>
        </p:nvSpPr>
        <p:spPr/>
        <p:txBody>
          <a:bodyPr/>
          <a:lstStyle/>
          <a:p>
            <a:r>
              <a:rPr lang="en-IE" dirty="0"/>
              <a:t>1758: François Quesnay’s “Tableau </a:t>
            </a:r>
            <a:r>
              <a:rPr lang="en-IE" dirty="0" err="1"/>
              <a:t>économique</a:t>
            </a:r>
            <a:r>
              <a:rPr lang="en-IE" dirty="0"/>
              <a:t>”</a:t>
            </a:r>
          </a:p>
        </p:txBody>
      </p:sp>
      <p:sp>
        <p:nvSpPr>
          <p:cNvPr id="10" name="Content Placeholder 9">
            <a:extLst>
              <a:ext uri="{FF2B5EF4-FFF2-40B4-BE49-F238E27FC236}">
                <a16:creationId xmlns:a16="http://schemas.microsoft.com/office/drawing/2014/main" id="{1B061149-3E45-1672-63D3-D0BA728C7305}"/>
              </a:ext>
            </a:extLst>
          </p:cNvPr>
          <p:cNvSpPr>
            <a:spLocks noGrp="1"/>
          </p:cNvSpPr>
          <p:nvPr>
            <p:ph sz="quarter" idx="15"/>
          </p:nvPr>
        </p:nvSpPr>
        <p:spPr>
          <a:xfrm>
            <a:off x="480000" y="1881188"/>
            <a:ext cx="7077247" cy="4032333"/>
          </a:xfrm>
        </p:spPr>
        <p:txBody>
          <a:bodyPr/>
          <a:lstStyle/>
          <a:p>
            <a:pPr lvl="1"/>
            <a:r>
              <a:rPr lang="en-IE" dirty="0"/>
              <a:t>Published in 1758, it is the first abstract representation of the flows of trade and production within an economy</a:t>
            </a:r>
          </a:p>
          <a:p>
            <a:pPr lvl="1"/>
            <a:endParaRPr lang="en-IE" dirty="0"/>
          </a:p>
          <a:p>
            <a:pPr lvl="1"/>
            <a:r>
              <a:rPr lang="en-IE" dirty="0"/>
              <a:t>
This version is very focused on agriculture (industry is very poorly represented)</a:t>
            </a:r>
          </a:p>
          <a:p>
            <a:pPr lvl="1"/>
            <a:r>
              <a:rPr lang="en-IE" dirty="0"/>
              <a:t>
</a:t>
            </a:r>
          </a:p>
          <a:p>
            <a:pPr lvl="1"/>
            <a:r>
              <a:rPr lang="en-IE" dirty="0"/>
              <a:t>This is the first time that the problem of the "infinite" value chain has emerged, where two interdependent sectors exchange products</a:t>
            </a:r>
          </a:p>
        </p:txBody>
      </p:sp>
      <p:pic>
        <p:nvPicPr>
          <p:cNvPr id="11" name="Content Placeholder 7" descr="A close-up of a document&#10;&#10;Description automatically generated">
            <a:extLst>
              <a:ext uri="{FF2B5EF4-FFF2-40B4-BE49-F238E27FC236}">
                <a16:creationId xmlns:a16="http://schemas.microsoft.com/office/drawing/2014/main" id="{64EDCC61-2B8F-E635-6B89-CD9996C02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646" y="368300"/>
            <a:ext cx="3648635" cy="5509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19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8C6E-3ABD-48EC-716C-9990618F15C9}"/>
              </a:ext>
            </a:extLst>
          </p:cNvPr>
          <p:cNvSpPr>
            <a:spLocks noGrp="1"/>
          </p:cNvSpPr>
          <p:nvPr>
            <p:ph type="title"/>
          </p:nvPr>
        </p:nvSpPr>
        <p:spPr/>
        <p:txBody>
          <a:bodyPr/>
          <a:lstStyle/>
          <a:p>
            <a:r>
              <a:rPr lang="en-IE" dirty="0"/>
              <a:t>CO</a:t>
            </a:r>
            <a:r>
              <a:rPr lang="en-IE" baseline="-25000" dirty="0"/>
              <a:t>2</a:t>
            </a:r>
            <a:r>
              <a:rPr lang="en-IE" dirty="0"/>
              <a:t> “</a:t>
            </a:r>
            <a:r>
              <a:rPr lang="en-IE" dirty="0" err="1"/>
              <a:t>verrouillé</a:t>
            </a:r>
            <a:r>
              <a:rPr lang="en-IE" dirty="0"/>
              <a:t>” par les </a:t>
            </a:r>
            <a:r>
              <a:rPr lang="en-IE" dirty="0" err="1"/>
              <a:t>investissements</a:t>
            </a:r>
            <a:endParaRPr lang="en-IE" dirty="0"/>
          </a:p>
        </p:txBody>
      </p:sp>
      <p:sp>
        <p:nvSpPr>
          <p:cNvPr id="3" name="Text Placeholder 2">
            <a:extLst>
              <a:ext uri="{FF2B5EF4-FFF2-40B4-BE49-F238E27FC236}">
                <a16:creationId xmlns:a16="http://schemas.microsoft.com/office/drawing/2014/main" id="{7D787241-2E76-CBEB-2FBA-B9963066D358}"/>
              </a:ext>
            </a:extLst>
          </p:cNvPr>
          <p:cNvSpPr>
            <a:spLocks noGrp="1"/>
          </p:cNvSpPr>
          <p:nvPr>
            <p:ph type="body" idx="28"/>
          </p:nvPr>
        </p:nvSpPr>
        <p:spPr/>
        <p:txBody>
          <a:bodyPr/>
          <a:lstStyle/>
          <a:p>
            <a:r>
              <a:rPr lang="en-IE" dirty="0"/>
              <a:t>Liang et al. 2024</a:t>
            </a:r>
          </a:p>
        </p:txBody>
      </p:sp>
      <p:sp>
        <p:nvSpPr>
          <p:cNvPr id="8" name="Content Placeholder 7">
            <a:extLst>
              <a:ext uri="{FF2B5EF4-FFF2-40B4-BE49-F238E27FC236}">
                <a16:creationId xmlns:a16="http://schemas.microsoft.com/office/drawing/2014/main" id="{7F6CB503-B492-C2F8-5A25-A063AA2E4669}"/>
              </a:ext>
            </a:extLst>
          </p:cNvPr>
          <p:cNvSpPr>
            <a:spLocks noGrp="1"/>
          </p:cNvSpPr>
          <p:nvPr>
            <p:ph sz="quarter" idx="15"/>
          </p:nvPr>
        </p:nvSpPr>
        <p:spPr>
          <a:xfrm>
            <a:off x="480000" y="1881188"/>
            <a:ext cx="3660200" cy="4032333"/>
          </a:xfrm>
        </p:spPr>
        <p:txBody>
          <a:bodyPr/>
          <a:lstStyle/>
          <a:p>
            <a:pPr lvl="1"/>
            <a:r>
              <a:rPr lang="en-IE" dirty="0"/>
              <a:t>Structural decomposition analysis results for the ECI in six countries, 1990–1998–2004-2008-2014-2021</a:t>
            </a:r>
          </a:p>
          <a:p>
            <a:pPr lvl="1"/>
            <a:endParaRPr lang="en-IE" dirty="0"/>
          </a:p>
          <a:p>
            <a:pPr lvl="1"/>
            <a:r>
              <a:rPr lang="en-IE" dirty="0"/>
              <a:t>(a) illustrates the effects of eight driving factors in the ECI in six countries from 1990 to 2021.</a:t>
            </a:r>
          </a:p>
          <a:p>
            <a:pPr lvl="1"/>
            <a:endParaRPr lang="en-IE" dirty="0"/>
          </a:p>
          <a:p>
            <a:pPr lvl="1"/>
            <a:r>
              <a:rPr lang="en-IE" dirty="0"/>
              <a:t>Each subgraph in (b) shows the effects of the eight factors during five sub-periods.</a:t>
            </a:r>
          </a:p>
        </p:txBody>
      </p:sp>
      <p:sp>
        <p:nvSpPr>
          <p:cNvPr id="11" name="TextBox 10">
            <a:extLst>
              <a:ext uri="{FF2B5EF4-FFF2-40B4-BE49-F238E27FC236}">
                <a16:creationId xmlns:a16="http://schemas.microsoft.com/office/drawing/2014/main" id="{E204AD84-CA49-6291-2692-66B12656E091}"/>
              </a:ext>
            </a:extLst>
          </p:cNvPr>
          <p:cNvSpPr txBox="1"/>
          <p:nvPr/>
        </p:nvSpPr>
        <p:spPr>
          <a:xfrm>
            <a:off x="257470" y="5655795"/>
            <a:ext cx="4682829" cy="954107"/>
          </a:xfrm>
          <a:prstGeom prst="rect">
            <a:avLst/>
          </a:prstGeom>
          <a:noFill/>
        </p:spPr>
        <p:txBody>
          <a:bodyPr wrap="square">
            <a:spAutoFit/>
          </a:bodyPr>
          <a:lstStyle/>
          <a:p>
            <a:r>
              <a:rPr lang="en-IE" sz="1400" dirty="0"/>
              <a:t>Liang, J., Wang, S., Liao, Y., &amp; Feng, K. (2024). Carbon emissions embodied in investment: Assessing emissions reduction responsibility through multi-regional input-output analysis. </a:t>
            </a:r>
            <a:r>
              <a:rPr lang="en-IE" sz="1400" i="1" dirty="0"/>
              <a:t>Applied Energy</a:t>
            </a:r>
            <a:r>
              <a:rPr lang="en-IE" sz="1400" dirty="0"/>
              <a:t>, </a:t>
            </a:r>
            <a:r>
              <a:rPr lang="en-IE" sz="1400" i="1" dirty="0"/>
              <a:t>358</a:t>
            </a:r>
            <a:r>
              <a:rPr lang="en-IE" sz="1400" dirty="0"/>
              <a:t>, 122558.</a:t>
            </a:r>
          </a:p>
        </p:txBody>
      </p:sp>
      <p:pic>
        <p:nvPicPr>
          <p:cNvPr id="13" name="Picture 12" descr="A graph of different colored bars&#10;&#10;Description automatically generated with medium confidence">
            <a:extLst>
              <a:ext uri="{FF2B5EF4-FFF2-40B4-BE49-F238E27FC236}">
                <a16:creationId xmlns:a16="http://schemas.microsoft.com/office/drawing/2014/main" id="{68F1D073-D18D-8068-F58E-4E95B5197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99" y="963654"/>
            <a:ext cx="4016817" cy="5867400"/>
          </a:xfrm>
          <a:prstGeom prst="rect">
            <a:avLst/>
          </a:prstGeom>
        </p:spPr>
      </p:pic>
      <p:pic>
        <p:nvPicPr>
          <p:cNvPr id="15" name="Picture 14" descr="A graph of different colored lines&#10;&#10;Description automatically generated with medium confidence">
            <a:extLst>
              <a:ext uri="{FF2B5EF4-FFF2-40B4-BE49-F238E27FC236}">
                <a16:creationId xmlns:a16="http://schemas.microsoft.com/office/drawing/2014/main" id="{1311F13A-8010-10A2-2CF2-801C22950C7D}"/>
              </a:ext>
            </a:extLst>
          </p:cNvPr>
          <p:cNvPicPr>
            <a:picLocks noChangeAspect="1"/>
          </p:cNvPicPr>
          <p:nvPr/>
        </p:nvPicPr>
        <p:blipFill rotWithShape="1">
          <a:blip r:embed="rId3">
            <a:extLst>
              <a:ext uri="{28A0092B-C50C-407E-A947-70E740481C1C}">
                <a14:useLocalDpi xmlns:a14="http://schemas.microsoft.com/office/drawing/2010/main" val="0"/>
              </a:ext>
            </a:extLst>
          </a:blip>
          <a:srcRect r="49195"/>
          <a:stretch/>
        </p:blipFill>
        <p:spPr>
          <a:xfrm>
            <a:off x="9278160" y="1901015"/>
            <a:ext cx="2637040" cy="3735666"/>
          </a:xfrm>
          <a:prstGeom prst="rect">
            <a:avLst/>
          </a:prstGeom>
        </p:spPr>
      </p:pic>
    </p:spTree>
    <p:extLst>
      <p:ext uri="{BB962C8B-B14F-4D97-AF65-F5344CB8AC3E}">
        <p14:creationId xmlns:p14="http://schemas.microsoft.com/office/powerpoint/2010/main" val="3761244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59F0-3DA1-48C7-12AE-D4D9842218CD}"/>
              </a:ext>
            </a:extLst>
          </p:cNvPr>
          <p:cNvSpPr>
            <a:spLocks noGrp="1"/>
          </p:cNvSpPr>
          <p:nvPr>
            <p:ph type="title"/>
          </p:nvPr>
        </p:nvSpPr>
        <p:spPr/>
        <p:txBody>
          <a:bodyPr/>
          <a:lstStyle/>
          <a:p>
            <a:r>
              <a:rPr lang="en-IE"/>
              <a:t>Carbon footprint of "green" funds</a:t>
            </a:r>
            <a:endParaRPr lang="en-IE" dirty="0"/>
          </a:p>
        </p:txBody>
      </p:sp>
      <p:sp>
        <p:nvSpPr>
          <p:cNvPr id="3" name="Text Placeholder 2">
            <a:extLst>
              <a:ext uri="{FF2B5EF4-FFF2-40B4-BE49-F238E27FC236}">
                <a16:creationId xmlns:a16="http://schemas.microsoft.com/office/drawing/2014/main" id="{8948652C-723E-2E06-CC07-96E9E07483B2}"/>
              </a:ext>
            </a:extLst>
          </p:cNvPr>
          <p:cNvSpPr>
            <a:spLocks noGrp="1"/>
          </p:cNvSpPr>
          <p:nvPr>
            <p:ph type="body" idx="28"/>
          </p:nvPr>
        </p:nvSpPr>
        <p:spPr/>
        <p:txBody>
          <a:bodyPr/>
          <a:lstStyle/>
          <a:p>
            <a:r>
              <a:rPr lang="en-IE" dirty="0"/>
              <a:t>Popescu et al. 2023</a:t>
            </a:r>
          </a:p>
        </p:txBody>
      </p:sp>
      <p:sp>
        <p:nvSpPr>
          <p:cNvPr id="8" name="Content Placeholder 7">
            <a:extLst>
              <a:ext uri="{FF2B5EF4-FFF2-40B4-BE49-F238E27FC236}">
                <a16:creationId xmlns:a16="http://schemas.microsoft.com/office/drawing/2014/main" id="{848ADD07-51A5-FBB4-AC54-8C324626F2BC}"/>
              </a:ext>
            </a:extLst>
          </p:cNvPr>
          <p:cNvSpPr>
            <a:spLocks noGrp="1"/>
          </p:cNvSpPr>
          <p:nvPr>
            <p:ph sz="quarter" idx="15"/>
          </p:nvPr>
        </p:nvSpPr>
        <p:spPr>
          <a:xfrm>
            <a:off x="480000" y="1881188"/>
            <a:ext cx="6225600" cy="4032333"/>
          </a:xfrm>
        </p:spPr>
        <p:txBody>
          <a:bodyPr/>
          <a:lstStyle/>
          <a:p>
            <a:pPr lvl="1"/>
            <a:r>
              <a:rPr lang="en-IE" dirty="0"/>
              <a:t>It is possible to link EXIOBASE to a database of </a:t>
            </a:r>
            <a:r>
              <a:rPr lang="en-IE" b="1" dirty="0"/>
              <a:t>investment funds</a:t>
            </a:r>
            <a:r>
              <a:rPr lang="en-IE" dirty="0"/>
              <a:t>, in particular with information on geographical distribution and sectors of activity</a:t>
            </a:r>
          </a:p>
          <a:p>
            <a:pPr lvl="1"/>
            <a:endParaRPr lang="en-IE" dirty="0"/>
          </a:p>
          <a:p>
            <a:pPr lvl="1"/>
            <a:r>
              <a:rPr lang="en-IE" dirty="0"/>
              <a:t>When comparing SRI ("green") funds and conventional funds, it is difficult to identify a significant difference in terms of environmental impacts</a:t>
            </a:r>
          </a:p>
          <a:p>
            <a:pPr lvl="1"/>
            <a:endParaRPr lang="en-IE" dirty="0"/>
          </a:p>
          <a:p>
            <a:pPr lvl="1"/>
            <a:r>
              <a:rPr lang="en-IE" dirty="0"/>
              <a:t>The weight of Scope 3 (upstream issuance) is such that SRI funds are </a:t>
            </a:r>
            <a:r>
              <a:rPr lang="en-IE" b="1" dirty="0"/>
              <a:t>not significantly less emitting </a:t>
            </a:r>
            <a:r>
              <a:rPr lang="en-IE" dirty="0"/>
              <a:t>than traditional funds</a:t>
            </a:r>
          </a:p>
        </p:txBody>
      </p:sp>
      <p:pic>
        <p:nvPicPr>
          <p:cNvPr id="9" name="Content Placeholder 5">
            <a:extLst>
              <a:ext uri="{FF2B5EF4-FFF2-40B4-BE49-F238E27FC236}">
                <a16:creationId xmlns:a16="http://schemas.microsoft.com/office/drawing/2014/main" id="{05C0D8C5-31DC-241D-E1EB-478B5EE9D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48" y="185737"/>
            <a:ext cx="4691752" cy="5822087"/>
          </a:xfrm>
          <a:prstGeom prst="rect">
            <a:avLst/>
          </a:prstGeom>
        </p:spPr>
      </p:pic>
      <p:sp>
        <p:nvSpPr>
          <p:cNvPr id="10" name="TextBox 9">
            <a:extLst>
              <a:ext uri="{FF2B5EF4-FFF2-40B4-BE49-F238E27FC236}">
                <a16:creationId xmlns:a16="http://schemas.microsoft.com/office/drawing/2014/main" id="{1B0A08BB-0EBA-1743-455D-839E9F567863}"/>
              </a:ext>
            </a:extLst>
          </p:cNvPr>
          <p:cNvSpPr txBox="1"/>
          <p:nvPr/>
        </p:nvSpPr>
        <p:spPr>
          <a:xfrm>
            <a:off x="10687050" y="733252"/>
            <a:ext cx="53860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verts</a:t>
            </a:r>
          </a:p>
        </p:txBody>
      </p:sp>
      <p:sp>
        <p:nvSpPr>
          <p:cNvPr id="11" name="TextBox 10">
            <a:extLst>
              <a:ext uri="{FF2B5EF4-FFF2-40B4-BE49-F238E27FC236}">
                <a16:creationId xmlns:a16="http://schemas.microsoft.com/office/drawing/2014/main" id="{86C1F0A6-0484-273B-1DA5-A6DE4CBDB19A}"/>
              </a:ext>
            </a:extLst>
          </p:cNvPr>
          <p:cNvSpPr txBox="1"/>
          <p:nvPr/>
        </p:nvSpPr>
        <p:spPr>
          <a:xfrm>
            <a:off x="10687050" y="610139"/>
            <a:ext cx="100508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conventionnels</a:t>
            </a:r>
          </a:p>
        </p:txBody>
      </p:sp>
      <p:sp>
        <p:nvSpPr>
          <p:cNvPr id="12" name="TextBox 11">
            <a:extLst>
              <a:ext uri="{FF2B5EF4-FFF2-40B4-BE49-F238E27FC236}">
                <a16:creationId xmlns:a16="http://schemas.microsoft.com/office/drawing/2014/main" id="{D42B4AD0-25EF-2F5C-C318-812E96B6B9A3}"/>
              </a:ext>
            </a:extLst>
          </p:cNvPr>
          <p:cNvSpPr txBox="1"/>
          <p:nvPr/>
        </p:nvSpPr>
        <p:spPr>
          <a:xfrm>
            <a:off x="10687050" y="3771727"/>
            <a:ext cx="53860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verts</a:t>
            </a:r>
          </a:p>
        </p:txBody>
      </p:sp>
      <p:sp>
        <p:nvSpPr>
          <p:cNvPr id="13" name="TextBox 12">
            <a:extLst>
              <a:ext uri="{FF2B5EF4-FFF2-40B4-BE49-F238E27FC236}">
                <a16:creationId xmlns:a16="http://schemas.microsoft.com/office/drawing/2014/main" id="{83DB9499-B4C4-E277-C549-05378311E2FF}"/>
              </a:ext>
            </a:extLst>
          </p:cNvPr>
          <p:cNvSpPr txBox="1"/>
          <p:nvPr/>
        </p:nvSpPr>
        <p:spPr>
          <a:xfrm>
            <a:off x="10687050" y="3648614"/>
            <a:ext cx="100508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conventionnels</a:t>
            </a:r>
          </a:p>
        </p:txBody>
      </p:sp>
      <p:sp>
        <p:nvSpPr>
          <p:cNvPr id="14" name="TextBox 13">
            <a:extLst>
              <a:ext uri="{FF2B5EF4-FFF2-40B4-BE49-F238E27FC236}">
                <a16:creationId xmlns:a16="http://schemas.microsoft.com/office/drawing/2014/main" id="{6C6CAC13-1F45-30EA-90C2-A3EDADD87E1E}"/>
              </a:ext>
            </a:extLst>
          </p:cNvPr>
          <p:cNvSpPr txBox="1"/>
          <p:nvPr/>
        </p:nvSpPr>
        <p:spPr>
          <a:xfrm>
            <a:off x="8648700" y="2844284"/>
            <a:ext cx="1928413" cy="184666"/>
          </a:xfrm>
          <a:prstGeom prst="rect">
            <a:avLst/>
          </a:prstGeom>
          <a:noFill/>
        </p:spPr>
        <p:txBody>
          <a:bodyPr wrap="none" lIns="0" tIns="0" rIns="0" bIns="0" rtlCol="0" anchor="b">
            <a:spAutoFit/>
          </a:bodyPr>
          <a:lstStyle/>
          <a:p>
            <a:pPr algn="l"/>
            <a:r>
              <a:rPr lang="en-IE" sz="1200" dirty="0">
                <a:solidFill>
                  <a:schemeClr val="tx2">
                    <a:lumMod val="60000"/>
                    <a:lumOff val="40000"/>
                  </a:schemeClr>
                </a:solidFill>
                <a:latin typeface="+mn-lt"/>
              </a:rPr>
              <a:t>Impacts d’un </a:t>
            </a:r>
            <a:r>
              <a:rPr lang="en-IE" sz="1200" dirty="0" err="1">
                <a:solidFill>
                  <a:schemeClr val="tx2">
                    <a:lumMod val="60000"/>
                    <a:lumOff val="40000"/>
                  </a:schemeClr>
                </a:solidFill>
                <a:latin typeface="+mn-lt"/>
              </a:rPr>
              <a:t>investissement</a:t>
            </a:r>
            <a:endParaRPr lang="en-IE" sz="1200" dirty="0">
              <a:solidFill>
                <a:schemeClr val="tx2">
                  <a:lumMod val="60000"/>
                  <a:lumOff val="40000"/>
                </a:schemeClr>
              </a:solidFill>
              <a:latin typeface="+mn-lt"/>
            </a:endParaRPr>
          </a:p>
        </p:txBody>
      </p:sp>
      <p:sp>
        <p:nvSpPr>
          <p:cNvPr id="15" name="TextBox 14">
            <a:extLst>
              <a:ext uri="{FF2B5EF4-FFF2-40B4-BE49-F238E27FC236}">
                <a16:creationId xmlns:a16="http://schemas.microsoft.com/office/drawing/2014/main" id="{FAC81240-DFEE-B901-5C4E-D68A383CABDD}"/>
              </a:ext>
            </a:extLst>
          </p:cNvPr>
          <p:cNvSpPr txBox="1"/>
          <p:nvPr/>
        </p:nvSpPr>
        <p:spPr>
          <a:xfrm>
            <a:off x="8079799" y="5962643"/>
            <a:ext cx="3242875" cy="184666"/>
          </a:xfrm>
          <a:prstGeom prst="rect">
            <a:avLst/>
          </a:prstGeom>
          <a:noFill/>
        </p:spPr>
        <p:txBody>
          <a:bodyPr wrap="none" lIns="0" tIns="0" rIns="0" bIns="0" rtlCol="0" anchor="b">
            <a:spAutoFit/>
          </a:bodyPr>
          <a:lstStyle/>
          <a:p>
            <a:pPr algn="l"/>
            <a:r>
              <a:rPr lang="en-IE" sz="1200" dirty="0">
                <a:solidFill>
                  <a:schemeClr val="tx2">
                    <a:lumMod val="60000"/>
                    <a:lumOff val="40000"/>
                  </a:schemeClr>
                </a:solidFill>
                <a:latin typeface="+mn-lt"/>
              </a:rPr>
              <a:t>Impacts du </a:t>
            </a:r>
            <a:r>
              <a:rPr lang="en-IE" sz="1200" dirty="0" err="1">
                <a:solidFill>
                  <a:schemeClr val="tx2">
                    <a:lumMod val="60000"/>
                    <a:lumOff val="40000"/>
                  </a:schemeClr>
                </a:solidFill>
                <a:latin typeface="+mn-lt"/>
              </a:rPr>
              <a:t>revenu</a:t>
            </a:r>
            <a:r>
              <a:rPr lang="en-IE" sz="1200" dirty="0">
                <a:solidFill>
                  <a:schemeClr val="tx2">
                    <a:lumMod val="60000"/>
                    <a:lumOff val="40000"/>
                  </a:schemeClr>
                </a:solidFill>
                <a:latin typeface="+mn-lt"/>
              </a:rPr>
              <a:t> total des </a:t>
            </a:r>
            <a:r>
              <a:rPr lang="en-IE" sz="1200" dirty="0" err="1">
                <a:solidFill>
                  <a:schemeClr val="tx2">
                    <a:lumMod val="60000"/>
                    <a:lumOff val="40000"/>
                  </a:schemeClr>
                </a:solidFill>
                <a:latin typeface="+mn-lt"/>
              </a:rPr>
              <a:t>entreprises</a:t>
            </a:r>
            <a:r>
              <a:rPr lang="en-IE" sz="1200" dirty="0">
                <a:solidFill>
                  <a:schemeClr val="tx2">
                    <a:lumMod val="60000"/>
                    <a:lumOff val="40000"/>
                  </a:schemeClr>
                </a:solidFill>
                <a:latin typeface="+mn-lt"/>
              </a:rPr>
              <a:t> du fond</a:t>
            </a:r>
          </a:p>
        </p:txBody>
      </p:sp>
      <p:sp>
        <p:nvSpPr>
          <p:cNvPr id="17" name="TextBox 16">
            <a:extLst>
              <a:ext uri="{FF2B5EF4-FFF2-40B4-BE49-F238E27FC236}">
                <a16:creationId xmlns:a16="http://schemas.microsoft.com/office/drawing/2014/main" id="{C00AB827-87DF-7D36-C755-38FF0D024056}"/>
              </a:ext>
            </a:extLst>
          </p:cNvPr>
          <p:cNvSpPr txBox="1"/>
          <p:nvPr/>
        </p:nvSpPr>
        <p:spPr>
          <a:xfrm>
            <a:off x="388143" y="6220144"/>
            <a:ext cx="7088981" cy="430887"/>
          </a:xfrm>
          <a:prstGeom prst="rect">
            <a:avLst/>
          </a:prstGeom>
          <a:noFill/>
        </p:spPr>
        <p:txBody>
          <a:bodyPr wrap="square">
            <a:spAutoFit/>
          </a:bodyPr>
          <a:lstStyle/>
          <a:p>
            <a:r>
              <a:rPr lang="en-IE" sz="1100" dirty="0"/>
              <a:t>Popescu, I. S., Gibon, T., Hitaj, C., Rubin, M., &amp; </a:t>
            </a:r>
            <a:r>
              <a:rPr lang="en-IE" sz="1100" dirty="0" err="1"/>
              <a:t>Benetto</a:t>
            </a:r>
            <a:r>
              <a:rPr lang="en-IE" sz="1100" dirty="0"/>
              <a:t>, E. (2023). Are SRI funds financing carbon emissions? An input-output life cycle assessment of investment funds. </a:t>
            </a:r>
            <a:r>
              <a:rPr lang="en-IE" sz="1100" i="1" dirty="0"/>
              <a:t>Ecological Economics</a:t>
            </a:r>
            <a:r>
              <a:rPr lang="en-IE" sz="1100" dirty="0"/>
              <a:t>, </a:t>
            </a:r>
            <a:r>
              <a:rPr lang="en-IE" sz="1100" i="1" dirty="0"/>
              <a:t>212</a:t>
            </a:r>
            <a:r>
              <a:rPr lang="en-IE" sz="1100" dirty="0"/>
              <a:t>, 107918.</a:t>
            </a:r>
          </a:p>
        </p:txBody>
      </p:sp>
    </p:spTree>
    <p:extLst>
      <p:ext uri="{BB962C8B-B14F-4D97-AF65-F5344CB8AC3E}">
        <p14:creationId xmlns:p14="http://schemas.microsoft.com/office/powerpoint/2010/main" val="2387479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4F10-4A9C-EAB2-E525-DFAC90C9E0FE}"/>
              </a:ext>
            </a:extLst>
          </p:cNvPr>
          <p:cNvSpPr>
            <a:spLocks noGrp="1"/>
          </p:cNvSpPr>
          <p:nvPr>
            <p:ph type="title"/>
          </p:nvPr>
        </p:nvSpPr>
        <p:spPr/>
        <p:txBody>
          <a:bodyPr/>
          <a:lstStyle/>
          <a:p>
            <a:r>
              <a:rPr lang="en-IE"/>
              <a:t>Plastics Value Chain Analysis</a:t>
            </a:r>
            <a:endParaRPr lang="en-IE" dirty="0"/>
          </a:p>
        </p:txBody>
      </p:sp>
      <p:sp>
        <p:nvSpPr>
          <p:cNvPr id="3" name="Text Placeholder 2">
            <a:extLst>
              <a:ext uri="{FF2B5EF4-FFF2-40B4-BE49-F238E27FC236}">
                <a16:creationId xmlns:a16="http://schemas.microsoft.com/office/drawing/2014/main" id="{41F8D4AC-85E0-D2C1-EFB2-E001E89ACFFD}"/>
              </a:ext>
            </a:extLst>
          </p:cNvPr>
          <p:cNvSpPr>
            <a:spLocks noGrp="1"/>
          </p:cNvSpPr>
          <p:nvPr>
            <p:ph type="body" idx="28"/>
          </p:nvPr>
        </p:nvSpPr>
        <p:spPr/>
        <p:txBody>
          <a:bodyPr/>
          <a:lstStyle/>
          <a:p>
            <a:r>
              <a:rPr lang="en-IE" dirty="0" err="1"/>
              <a:t>Cabernard</a:t>
            </a:r>
            <a:r>
              <a:rPr lang="en-IE" dirty="0"/>
              <a:t> et al. 2022</a:t>
            </a:r>
          </a:p>
        </p:txBody>
      </p:sp>
      <p:sp>
        <p:nvSpPr>
          <p:cNvPr id="15" name="Content Placeholder 14">
            <a:extLst>
              <a:ext uri="{FF2B5EF4-FFF2-40B4-BE49-F238E27FC236}">
                <a16:creationId xmlns:a16="http://schemas.microsoft.com/office/drawing/2014/main" id="{18294435-303A-8C7D-8F6B-48A87C582010}"/>
              </a:ext>
            </a:extLst>
          </p:cNvPr>
          <p:cNvSpPr>
            <a:spLocks noGrp="1"/>
          </p:cNvSpPr>
          <p:nvPr>
            <p:ph sz="quarter" idx="15"/>
          </p:nvPr>
        </p:nvSpPr>
        <p:spPr>
          <a:xfrm>
            <a:off x="480000" y="1881187"/>
            <a:ext cx="2989593" cy="5502379"/>
          </a:xfrm>
        </p:spPr>
        <p:txBody>
          <a:bodyPr>
            <a:normAutofit fontScale="92500"/>
          </a:bodyPr>
          <a:lstStyle/>
          <a:p>
            <a:pPr lvl="1"/>
            <a:r>
              <a:rPr lang="en-IE" b="1" dirty="0"/>
              <a:t>a</a:t>
            </a:r>
            <a:r>
              <a:rPr lang="en-IE" dirty="0"/>
              <a:t>–</a:t>
            </a:r>
            <a:r>
              <a:rPr lang="en-IE" b="1" dirty="0"/>
              <a:t>e</a:t>
            </a:r>
            <a:r>
              <a:rPr lang="en-IE" dirty="0"/>
              <a:t>, The sum of each horizontal bar of the flow chart refers to the carbon footprint of global plastics production in 2015 (1.9 Gt CO2 eq., 100%) and allocates it to the different perspectives in the global value chain: the sectors where GHG emissions are released</a:t>
            </a:r>
          </a:p>
          <a:p>
            <a:pPr lvl="1"/>
            <a:endParaRPr lang="en-IE" dirty="0"/>
          </a:p>
          <a:p>
            <a:pPr lvl="1"/>
            <a:endParaRPr lang="en-IE" dirty="0"/>
          </a:p>
          <a:p>
            <a:pPr lvl="1" algn="r"/>
            <a:r>
              <a:rPr lang="en-IE" i="1" dirty="0"/>
              <a:t>The small graphs on the right show the temporal evolution of the carbon footprint of global plastics production for each perspective </a:t>
            </a:r>
          </a:p>
          <a:p>
            <a:pPr lvl="1" algn="r"/>
            <a:endParaRPr lang="en-IE" dirty="0"/>
          </a:p>
          <a:p>
            <a:pPr lvl="1" algn="r"/>
            <a:endParaRPr lang="en-IE" dirty="0"/>
          </a:p>
          <a:p>
            <a:pPr lvl="1" algn="r"/>
            <a:endParaRPr lang="en-IE" dirty="0"/>
          </a:p>
          <a:p>
            <a:pPr lvl="1" algn="r"/>
            <a:r>
              <a:rPr lang="en-IE" dirty="0"/>
              <a:t>a</a:t>
            </a:r>
          </a:p>
        </p:txBody>
      </p:sp>
      <p:pic>
        <p:nvPicPr>
          <p:cNvPr id="16" name="Content Placeholder 12" descr="A screenshot of a graph&#10;&#10;Description automatically generated">
            <a:extLst>
              <a:ext uri="{FF2B5EF4-FFF2-40B4-BE49-F238E27FC236}">
                <a16:creationId xmlns:a16="http://schemas.microsoft.com/office/drawing/2014/main" id="{9F6112AA-4B47-43C8-10F2-C93037758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370" y="877803"/>
            <a:ext cx="7306120" cy="5772393"/>
          </a:xfrm>
          <a:prstGeom prst="rect">
            <a:avLst/>
          </a:prstGeom>
        </p:spPr>
      </p:pic>
      <p:sp>
        <p:nvSpPr>
          <p:cNvPr id="18" name="TextBox 17">
            <a:extLst>
              <a:ext uri="{FF2B5EF4-FFF2-40B4-BE49-F238E27FC236}">
                <a16:creationId xmlns:a16="http://schemas.microsoft.com/office/drawing/2014/main" id="{F7E7B702-A941-2B33-9618-61F359C6DCC0}"/>
              </a:ext>
            </a:extLst>
          </p:cNvPr>
          <p:cNvSpPr txBox="1"/>
          <p:nvPr/>
        </p:nvSpPr>
        <p:spPr>
          <a:xfrm>
            <a:off x="372460" y="6194580"/>
            <a:ext cx="6228450" cy="461665"/>
          </a:xfrm>
          <a:prstGeom prst="rect">
            <a:avLst/>
          </a:prstGeom>
          <a:noFill/>
        </p:spPr>
        <p:txBody>
          <a:bodyPr wrap="square">
            <a:spAutoFit/>
          </a:bodyPr>
          <a:lstStyle/>
          <a:p>
            <a:r>
              <a:rPr lang="en-IE" sz="1200" dirty="0" err="1"/>
              <a:t>Cabernard</a:t>
            </a:r>
            <a:r>
              <a:rPr lang="en-IE" sz="1200" dirty="0"/>
              <a:t>, L., Pfister, S., Oberschelp, C., &amp; Hellweg, S. (2022). Growing environmental footprint of plastics driven by coal combustion. </a:t>
            </a:r>
            <a:r>
              <a:rPr lang="en-IE" sz="1200" i="1" dirty="0"/>
              <a:t>Nature Sustainability</a:t>
            </a:r>
            <a:r>
              <a:rPr lang="en-IE" sz="1200" dirty="0"/>
              <a:t>, </a:t>
            </a:r>
            <a:r>
              <a:rPr lang="en-IE" sz="1200" i="1" dirty="0"/>
              <a:t>5</a:t>
            </a:r>
            <a:r>
              <a:rPr lang="en-IE" sz="1200" dirty="0"/>
              <a:t>(2), 139-148. </a:t>
            </a:r>
          </a:p>
        </p:txBody>
      </p:sp>
      <p:sp>
        <p:nvSpPr>
          <p:cNvPr id="19" name="Arrow: Right 18">
            <a:extLst>
              <a:ext uri="{FF2B5EF4-FFF2-40B4-BE49-F238E27FC236}">
                <a16:creationId xmlns:a16="http://schemas.microsoft.com/office/drawing/2014/main" id="{6C2ACCE6-C862-BA8A-1869-1C6CA1EDA203}"/>
              </a:ext>
            </a:extLst>
          </p:cNvPr>
          <p:cNvSpPr/>
          <p:nvPr/>
        </p:nvSpPr>
        <p:spPr>
          <a:xfrm>
            <a:off x="3577134" y="2760292"/>
            <a:ext cx="969230" cy="820396"/>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Arrow: Right 19">
            <a:extLst>
              <a:ext uri="{FF2B5EF4-FFF2-40B4-BE49-F238E27FC236}">
                <a16:creationId xmlns:a16="http://schemas.microsoft.com/office/drawing/2014/main" id="{9C031AF1-8FF7-214B-B85F-5445AE291BE0}"/>
              </a:ext>
            </a:extLst>
          </p:cNvPr>
          <p:cNvSpPr/>
          <p:nvPr/>
        </p:nvSpPr>
        <p:spPr>
          <a:xfrm>
            <a:off x="3580688" y="5999999"/>
            <a:ext cx="6520575" cy="133955"/>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288697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BC3D-892F-E754-F3AF-91C4692E1067}"/>
              </a:ext>
            </a:extLst>
          </p:cNvPr>
          <p:cNvSpPr>
            <a:spLocks noGrp="1"/>
          </p:cNvSpPr>
          <p:nvPr>
            <p:ph type="title"/>
          </p:nvPr>
        </p:nvSpPr>
        <p:spPr/>
        <p:txBody>
          <a:bodyPr/>
          <a:lstStyle/>
          <a:p>
            <a:r>
              <a:rPr lang="en-IE" dirty="0"/>
              <a:t>Biodiversity footprint</a:t>
            </a:r>
          </a:p>
        </p:txBody>
      </p:sp>
      <p:sp>
        <p:nvSpPr>
          <p:cNvPr id="3" name="Text Placeholder 2">
            <a:extLst>
              <a:ext uri="{FF2B5EF4-FFF2-40B4-BE49-F238E27FC236}">
                <a16:creationId xmlns:a16="http://schemas.microsoft.com/office/drawing/2014/main" id="{618AE3FB-40D4-0C7A-FE87-450ECCAB8178}"/>
              </a:ext>
            </a:extLst>
          </p:cNvPr>
          <p:cNvSpPr>
            <a:spLocks noGrp="1"/>
          </p:cNvSpPr>
          <p:nvPr>
            <p:ph type="body" idx="28"/>
          </p:nvPr>
        </p:nvSpPr>
        <p:spPr/>
        <p:txBody>
          <a:bodyPr/>
          <a:lstStyle/>
          <a:p>
            <a:r>
              <a:rPr lang="en-IE" dirty="0"/>
              <a:t>Global biodiversity score</a:t>
            </a:r>
          </a:p>
        </p:txBody>
      </p:sp>
      <p:sp>
        <p:nvSpPr>
          <p:cNvPr id="4" name="Content Placeholder 3">
            <a:extLst>
              <a:ext uri="{FF2B5EF4-FFF2-40B4-BE49-F238E27FC236}">
                <a16:creationId xmlns:a16="http://schemas.microsoft.com/office/drawing/2014/main" id="{6C2D63BB-E301-E84D-E814-551C6637C37E}"/>
              </a:ext>
            </a:extLst>
          </p:cNvPr>
          <p:cNvSpPr>
            <a:spLocks noGrp="1"/>
          </p:cNvSpPr>
          <p:nvPr>
            <p:ph sz="quarter" idx="15"/>
          </p:nvPr>
        </p:nvSpPr>
        <p:spPr>
          <a:xfrm>
            <a:off x="480000" y="1881188"/>
            <a:ext cx="3911025" cy="4032333"/>
          </a:xfrm>
        </p:spPr>
        <p:txBody>
          <a:bodyPr/>
          <a:lstStyle/>
          <a:p>
            <a:pPr lvl="1"/>
            <a:r>
              <a:rPr lang="en-IE" dirty="0"/>
              <a:t>EXIOBASE is coupled with the "GLOBIO" database, which makes it possible to calculate the impacts of consumption on biodiversity in a detailed way</a:t>
            </a:r>
          </a:p>
          <a:p>
            <a:pPr lvl="1"/>
            <a:endParaRPr lang="en-IE" dirty="0"/>
          </a:p>
          <a:p>
            <a:pPr lvl="1"/>
            <a:endParaRPr lang="en-IE" dirty="0"/>
          </a:p>
          <a:p>
            <a:pPr lvl="1">
              <a:buNone/>
            </a:pPr>
            <a:r>
              <a:rPr lang="en-IE" dirty="0"/>
              <a:t>EXIOBASE is "poorly equipped" for the biodiversity dimension, this work (by CDC </a:t>
            </a:r>
            <a:r>
              <a:rPr lang="en-IE" dirty="0" err="1"/>
              <a:t>Biodiversité</a:t>
            </a:r>
            <a:r>
              <a:rPr lang="en-IE" dirty="0"/>
              <a:t>) makes it possible to fill this gap</a:t>
            </a:r>
          </a:p>
        </p:txBody>
      </p:sp>
      <p:pic>
        <p:nvPicPr>
          <p:cNvPr id="8" name="Picture 7" descr="A diagram of a green scheme&#10;&#10;Description automatically generated with medium confidence">
            <a:extLst>
              <a:ext uri="{FF2B5EF4-FFF2-40B4-BE49-F238E27FC236}">
                <a16:creationId xmlns:a16="http://schemas.microsoft.com/office/drawing/2014/main" id="{C29F6786-B366-9137-C9D8-D80831E36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024" y="147164"/>
            <a:ext cx="5035976" cy="2998990"/>
          </a:xfrm>
          <a:prstGeom prst="rect">
            <a:avLst/>
          </a:prstGeom>
        </p:spPr>
      </p:pic>
      <p:pic>
        <p:nvPicPr>
          <p:cNvPr id="12" name="Picture 11">
            <a:extLst>
              <a:ext uri="{FF2B5EF4-FFF2-40B4-BE49-F238E27FC236}">
                <a16:creationId xmlns:a16="http://schemas.microsoft.com/office/drawing/2014/main" id="{B1978A0C-3679-B5A3-F969-5C8D647D0F18}"/>
              </a:ext>
            </a:extLst>
          </p:cNvPr>
          <p:cNvPicPr>
            <a:picLocks noChangeAspect="1"/>
          </p:cNvPicPr>
          <p:nvPr/>
        </p:nvPicPr>
        <p:blipFill rotWithShape="1">
          <a:blip r:embed="rId4"/>
          <a:srcRect r="50416"/>
          <a:stretch/>
        </p:blipFill>
        <p:spPr>
          <a:xfrm>
            <a:off x="6096000" y="3453286"/>
            <a:ext cx="3283060" cy="3257550"/>
          </a:xfrm>
          <a:prstGeom prst="rect">
            <a:avLst/>
          </a:prstGeom>
        </p:spPr>
      </p:pic>
      <p:sp>
        <p:nvSpPr>
          <p:cNvPr id="14" name="TextBox 13">
            <a:extLst>
              <a:ext uri="{FF2B5EF4-FFF2-40B4-BE49-F238E27FC236}">
                <a16:creationId xmlns:a16="http://schemas.microsoft.com/office/drawing/2014/main" id="{A36152B7-F4CE-4A66-9C48-2D207B77882A}"/>
              </a:ext>
            </a:extLst>
          </p:cNvPr>
          <p:cNvSpPr txBox="1"/>
          <p:nvPr/>
        </p:nvSpPr>
        <p:spPr>
          <a:xfrm>
            <a:off x="369094" y="6464615"/>
            <a:ext cx="3911025" cy="246221"/>
          </a:xfrm>
          <a:prstGeom prst="rect">
            <a:avLst/>
          </a:prstGeom>
          <a:noFill/>
        </p:spPr>
        <p:txBody>
          <a:bodyPr wrap="square">
            <a:spAutoFit/>
          </a:bodyPr>
          <a:lstStyle/>
          <a:p>
            <a:r>
              <a:rPr lang="en-IE" sz="1000" dirty="0"/>
              <a:t>https://www.cdc-biodiversite.fr/documentation-gbs/</a:t>
            </a:r>
          </a:p>
        </p:txBody>
      </p:sp>
    </p:spTree>
    <p:extLst>
      <p:ext uri="{BB962C8B-B14F-4D97-AF65-F5344CB8AC3E}">
        <p14:creationId xmlns:p14="http://schemas.microsoft.com/office/powerpoint/2010/main" val="1605545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2528-26D7-85B4-DEAA-717AA84530BE}"/>
              </a:ext>
            </a:extLst>
          </p:cNvPr>
          <p:cNvSpPr>
            <a:spLocks noGrp="1"/>
          </p:cNvSpPr>
          <p:nvPr>
            <p:ph type="title"/>
          </p:nvPr>
        </p:nvSpPr>
        <p:spPr>
          <a:xfrm>
            <a:off x="480000" y="368300"/>
            <a:ext cx="11232000" cy="853017"/>
          </a:xfrm>
        </p:spPr>
        <p:txBody>
          <a:bodyPr/>
          <a:lstStyle/>
          <a:p>
            <a:r>
              <a:rPr lang="en-IE"/>
              <a:t>Projections (energy)</a:t>
            </a:r>
            <a:endParaRPr lang="en-IE" dirty="0"/>
          </a:p>
        </p:txBody>
      </p:sp>
      <p:sp>
        <p:nvSpPr>
          <p:cNvPr id="3" name="Text Placeholder 2">
            <a:extLst>
              <a:ext uri="{FF2B5EF4-FFF2-40B4-BE49-F238E27FC236}">
                <a16:creationId xmlns:a16="http://schemas.microsoft.com/office/drawing/2014/main" id="{B8899C33-B9CF-0C0F-84E9-601ED47B6A8A}"/>
              </a:ext>
            </a:extLst>
          </p:cNvPr>
          <p:cNvSpPr>
            <a:spLocks noGrp="1"/>
          </p:cNvSpPr>
          <p:nvPr>
            <p:ph type="body" idx="28"/>
          </p:nvPr>
        </p:nvSpPr>
        <p:spPr>
          <a:xfrm>
            <a:off x="480000" y="1221319"/>
            <a:ext cx="11232000" cy="336549"/>
          </a:xfrm>
        </p:spPr>
        <p:txBody>
          <a:bodyPr/>
          <a:lstStyle/>
          <a:p>
            <a:r>
              <a:rPr lang="en-IE" dirty="0"/>
              <a:t>Luu et al. (2023)</a:t>
            </a:r>
          </a:p>
        </p:txBody>
      </p:sp>
      <p:sp>
        <p:nvSpPr>
          <p:cNvPr id="6" name="TextBox 5">
            <a:extLst>
              <a:ext uri="{FF2B5EF4-FFF2-40B4-BE49-F238E27FC236}">
                <a16:creationId xmlns:a16="http://schemas.microsoft.com/office/drawing/2014/main" id="{621175CE-6F35-0D8E-21FC-572B2410F3CA}"/>
              </a:ext>
            </a:extLst>
          </p:cNvPr>
          <p:cNvSpPr txBox="1"/>
          <p:nvPr/>
        </p:nvSpPr>
        <p:spPr>
          <a:xfrm>
            <a:off x="5118675" y="6191726"/>
            <a:ext cx="7073325" cy="415498"/>
          </a:xfrm>
          <a:prstGeom prst="rect">
            <a:avLst/>
          </a:prstGeom>
          <a:solidFill>
            <a:schemeClr val="bg1"/>
          </a:solidFill>
        </p:spPr>
        <p:txBody>
          <a:bodyPr wrap="square">
            <a:spAutoFit/>
          </a:bodyPr>
          <a:lstStyle/>
          <a:p>
            <a:r>
              <a:rPr lang="en-IE" sz="1050" dirty="0"/>
              <a:t>Luu, L. Q., Gibon, T., Cellura, M., Sanseverino, E. R., &amp; Longo, S. (2023). Integrated hybrid multi-regional input-output for assessing life cycle air emissions of the Italian power system. </a:t>
            </a:r>
            <a:r>
              <a:rPr lang="en-IE" sz="1050" i="1" dirty="0"/>
              <a:t>Energy</a:t>
            </a:r>
            <a:r>
              <a:rPr lang="en-IE" sz="1050" dirty="0"/>
              <a:t>, 130109.</a:t>
            </a:r>
          </a:p>
        </p:txBody>
      </p:sp>
      <p:pic>
        <p:nvPicPr>
          <p:cNvPr id="11" name="Content Placeholder 7" descr="A graph of a number of different colored bars&#10;&#10;Description automatically generated with medium confidence">
            <a:extLst>
              <a:ext uri="{FF2B5EF4-FFF2-40B4-BE49-F238E27FC236}">
                <a16:creationId xmlns:a16="http://schemas.microsoft.com/office/drawing/2014/main" id="{4113F988-F4F1-EE34-A43C-9CCE87601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775" y="3597520"/>
            <a:ext cx="8198014" cy="2594206"/>
          </a:xfrm>
          <a:prstGeom prst="rect">
            <a:avLst/>
          </a:prstGeom>
        </p:spPr>
      </p:pic>
      <p:sp>
        <p:nvSpPr>
          <p:cNvPr id="18" name="Content Placeholder 17">
            <a:extLst>
              <a:ext uri="{FF2B5EF4-FFF2-40B4-BE49-F238E27FC236}">
                <a16:creationId xmlns:a16="http://schemas.microsoft.com/office/drawing/2014/main" id="{4ED8FBF3-E329-C878-3174-B66074BCF84C}"/>
              </a:ext>
            </a:extLst>
          </p:cNvPr>
          <p:cNvSpPr>
            <a:spLocks noGrp="1"/>
          </p:cNvSpPr>
          <p:nvPr>
            <p:ph sz="quarter" idx="15"/>
          </p:nvPr>
        </p:nvSpPr>
        <p:spPr>
          <a:xfrm>
            <a:off x="480000" y="1881188"/>
            <a:ext cx="5720775" cy="4032333"/>
          </a:xfrm>
        </p:spPr>
        <p:txBody>
          <a:bodyPr/>
          <a:lstStyle/>
          <a:p>
            <a:pPr lvl="1"/>
            <a:r>
              <a:rPr lang="en-IE" dirty="0"/>
              <a:t>Integration of energy scenarios in the Italian national table and analysis of the prospective impacts</a:t>
            </a:r>
          </a:p>
          <a:p>
            <a:pPr lvl="1"/>
            <a:r>
              <a:rPr lang="en-IE" dirty="0"/>
              <a:t>
Strong hypothesis: the rest of the economy is static!</a:t>
            </a:r>
          </a:p>
          <a:p>
            <a:pPr lvl="1"/>
            <a:r>
              <a:rPr lang="en-IE" dirty="0"/>
              <a:t>
Correcting this aspect </a:t>
            </a:r>
            <a:br>
              <a:rPr lang="en-IE" dirty="0"/>
            </a:br>
            <a:r>
              <a:rPr lang="en-IE" dirty="0"/>
              <a:t>requires micro-/macro-</a:t>
            </a:r>
            <a:br>
              <a:rPr lang="en-IE" dirty="0"/>
            </a:br>
            <a:r>
              <a:rPr lang="en-IE" dirty="0"/>
              <a:t>economics models</a:t>
            </a:r>
          </a:p>
        </p:txBody>
      </p:sp>
      <p:pic>
        <p:nvPicPr>
          <p:cNvPr id="19" name="Content Placeholder 12" descr="A diagram of a grid&#10;&#10;Description automatically generated with medium confidence">
            <a:extLst>
              <a:ext uri="{FF2B5EF4-FFF2-40B4-BE49-F238E27FC236}">
                <a16:creationId xmlns:a16="http://schemas.microsoft.com/office/drawing/2014/main" id="{33EE43A4-89A2-1023-0B1D-B0A4F2448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64083"/>
            <a:ext cx="5174593" cy="3037857"/>
          </a:xfrm>
          <a:prstGeom prst="rect">
            <a:avLst/>
          </a:prstGeom>
        </p:spPr>
      </p:pic>
    </p:spTree>
    <p:extLst>
      <p:ext uri="{BB962C8B-B14F-4D97-AF65-F5344CB8AC3E}">
        <p14:creationId xmlns:p14="http://schemas.microsoft.com/office/powerpoint/2010/main" val="3573547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137D-0546-F280-645C-4A7A7C4050DE}"/>
              </a:ext>
            </a:extLst>
          </p:cNvPr>
          <p:cNvSpPr>
            <a:spLocks noGrp="1"/>
          </p:cNvSpPr>
          <p:nvPr>
            <p:ph type="title"/>
          </p:nvPr>
        </p:nvSpPr>
        <p:spPr/>
        <p:txBody>
          <a:bodyPr/>
          <a:lstStyle/>
          <a:p>
            <a:r>
              <a:rPr lang="en-IE"/>
              <a:t>Projections (final consumption)</a:t>
            </a:r>
            <a:endParaRPr lang="en-IE" dirty="0"/>
          </a:p>
        </p:txBody>
      </p:sp>
      <p:sp>
        <p:nvSpPr>
          <p:cNvPr id="3" name="Text Placeholder 2">
            <a:extLst>
              <a:ext uri="{FF2B5EF4-FFF2-40B4-BE49-F238E27FC236}">
                <a16:creationId xmlns:a16="http://schemas.microsoft.com/office/drawing/2014/main" id="{7E0F94D2-529F-2CA0-AC06-63AAC15CA9C8}"/>
              </a:ext>
            </a:extLst>
          </p:cNvPr>
          <p:cNvSpPr>
            <a:spLocks noGrp="1"/>
          </p:cNvSpPr>
          <p:nvPr>
            <p:ph type="body" idx="28"/>
          </p:nvPr>
        </p:nvSpPr>
        <p:spPr/>
        <p:txBody>
          <a:bodyPr/>
          <a:lstStyle/>
          <a:p>
            <a:r>
              <a:rPr lang="en-IE" dirty="0" err="1"/>
              <a:t>Bjelle</a:t>
            </a:r>
            <a:r>
              <a:rPr lang="en-IE" dirty="0"/>
              <a:t> et al. (2021) </a:t>
            </a:r>
          </a:p>
        </p:txBody>
      </p:sp>
      <p:pic>
        <p:nvPicPr>
          <p:cNvPr id="9" name="Content Placeholder 5">
            <a:extLst>
              <a:ext uri="{FF2B5EF4-FFF2-40B4-BE49-F238E27FC236}">
                <a16:creationId xmlns:a16="http://schemas.microsoft.com/office/drawing/2014/main" id="{C624006E-31D5-38FF-A694-E35DD7A27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581" y="2276475"/>
            <a:ext cx="3850993" cy="4495919"/>
          </a:xfrm>
          <a:prstGeom prst="rect">
            <a:avLst/>
          </a:prstGeom>
        </p:spPr>
      </p:pic>
      <p:sp>
        <p:nvSpPr>
          <p:cNvPr id="13" name="Content Placeholder 12">
            <a:extLst>
              <a:ext uri="{FF2B5EF4-FFF2-40B4-BE49-F238E27FC236}">
                <a16:creationId xmlns:a16="http://schemas.microsoft.com/office/drawing/2014/main" id="{7ABAB4C1-20E3-0485-683C-4CC86619098B}"/>
              </a:ext>
            </a:extLst>
          </p:cNvPr>
          <p:cNvSpPr>
            <a:spLocks noGrp="1"/>
          </p:cNvSpPr>
          <p:nvPr>
            <p:ph sz="quarter" idx="15"/>
          </p:nvPr>
        </p:nvSpPr>
        <p:spPr>
          <a:xfrm>
            <a:off x="480000" y="1881188"/>
            <a:ext cx="2936581" cy="4032333"/>
          </a:xfrm>
        </p:spPr>
        <p:txBody>
          <a:bodyPr/>
          <a:lstStyle/>
          <a:p>
            <a:pPr lvl="1"/>
            <a:r>
              <a:rPr lang="en-IE" dirty="0"/>
              <a:t>From elasticity calculations, it is possible to model future demand due to a change in incomes</a:t>
            </a:r>
          </a:p>
          <a:p>
            <a:pPr lvl="1"/>
            <a:r>
              <a:rPr lang="en-IE" dirty="0"/>
              <a:t>
Strong assumption: </a:t>
            </a:r>
            <a:r>
              <a:rPr lang="en-IE" b="1" dirty="0"/>
              <a:t>Leontief's inverse is considered static </a:t>
            </a:r>
            <a:r>
              <a:rPr lang="en-IE" dirty="0"/>
              <a:t>(2011) for all prospective scenarios</a:t>
            </a:r>
          </a:p>
        </p:txBody>
      </p:sp>
      <p:pic>
        <p:nvPicPr>
          <p:cNvPr id="14" name="Content Placeholder 10" descr="A diagram of a company&#10;&#10;Description automatically generated">
            <a:extLst>
              <a:ext uri="{FF2B5EF4-FFF2-40B4-BE49-F238E27FC236}">
                <a16:creationId xmlns:a16="http://schemas.microsoft.com/office/drawing/2014/main" id="{A71B12F4-99F0-4DD7-EDE3-F2E51CC54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376" y="38100"/>
            <a:ext cx="4444984" cy="1636883"/>
          </a:xfrm>
          <a:prstGeom prst="rect">
            <a:avLst/>
          </a:prstGeom>
        </p:spPr>
      </p:pic>
      <p:pic>
        <p:nvPicPr>
          <p:cNvPr id="16" name="Picture 15" descr="A chart of different colored bars&#10;&#10;Description automatically generated with medium confidence">
            <a:extLst>
              <a:ext uri="{FF2B5EF4-FFF2-40B4-BE49-F238E27FC236}">
                <a16:creationId xmlns:a16="http://schemas.microsoft.com/office/drawing/2014/main" id="{D48A4AFA-2F9A-B7D8-148A-6EF39E4B5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172" y="2551730"/>
            <a:ext cx="4409972" cy="3361791"/>
          </a:xfrm>
          <a:prstGeom prst="rect">
            <a:avLst/>
          </a:prstGeom>
        </p:spPr>
      </p:pic>
      <p:sp>
        <p:nvSpPr>
          <p:cNvPr id="25" name="Content Placeholder 12">
            <a:extLst>
              <a:ext uri="{FF2B5EF4-FFF2-40B4-BE49-F238E27FC236}">
                <a16:creationId xmlns:a16="http://schemas.microsoft.com/office/drawing/2014/main" id="{87E64DAB-FBD9-4D78-ACA1-93CA91B6DF3B}"/>
              </a:ext>
            </a:extLst>
          </p:cNvPr>
          <p:cNvSpPr txBox="1">
            <a:spLocks/>
          </p:cNvSpPr>
          <p:nvPr/>
        </p:nvSpPr>
        <p:spPr>
          <a:xfrm>
            <a:off x="3971923" y="1881188"/>
            <a:ext cx="2809878" cy="33655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b="1" dirty="0" err="1"/>
              <a:t>Élasticité</a:t>
            </a:r>
            <a:r>
              <a:rPr lang="en-IE" b="1" dirty="0"/>
              <a:t> prix-</a:t>
            </a:r>
            <a:r>
              <a:rPr lang="en-IE" b="1" dirty="0" err="1"/>
              <a:t>revenus</a:t>
            </a:r>
            <a:endParaRPr lang="en-IE" b="1" dirty="0"/>
          </a:p>
        </p:txBody>
      </p:sp>
      <p:sp>
        <p:nvSpPr>
          <p:cNvPr id="26" name="Content Placeholder 12">
            <a:extLst>
              <a:ext uri="{FF2B5EF4-FFF2-40B4-BE49-F238E27FC236}">
                <a16:creationId xmlns:a16="http://schemas.microsoft.com/office/drawing/2014/main" id="{DFCB8EB4-4E4B-1191-AFB0-89B090EEC16F}"/>
              </a:ext>
            </a:extLst>
          </p:cNvPr>
          <p:cNvSpPr txBox="1">
            <a:spLocks/>
          </p:cNvSpPr>
          <p:nvPr/>
        </p:nvSpPr>
        <p:spPr>
          <a:xfrm>
            <a:off x="7791450" y="1881188"/>
            <a:ext cx="4228694" cy="33655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b="1" dirty="0" err="1"/>
              <a:t>Comparaison</a:t>
            </a:r>
            <a:r>
              <a:rPr lang="en-IE" b="1" dirty="0"/>
              <a:t> de la </a:t>
            </a:r>
            <a:r>
              <a:rPr lang="en-IE" b="1" dirty="0" err="1"/>
              <a:t>répartitions</a:t>
            </a:r>
            <a:r>
              <a:rPr lang="en-IE" b="1" dirty="0"/>
              <a:t> des impacts prospective/</a:t>
            </a:r>
            <a:r>
              <a:rPr lang="en-IE" b="1" dirty="0" err="1"/>
              <a:t>statique</a:t>
            </a:r>
            <a:endParaRPr lang="en-IE" b="1" dirty="0"/>
          </a:p>
        </p:txBody>
      </p:sp>
      <p:sp>
        <p:nvSpPr>
          <p:cNvPr id="5" name="TextBox 4">
            <a:extLst>
              <a:ext uri="{FF2B5EF4-FFF2-40B4-BE49-F238E27FC236}">
                <a16:creationId xmlns:a16="http://schemas.microsoft.com/office/drawing/2014/main" id="{6F5D890D-7279-E783-634B-3BB39A02F44E}"/>
              </a:ext>
            </a:extLst>
          </p:cNvPr>
          <p:cNvSpPr txBox="1"/>
          <p:nvPr/>
        </p:nvSpPr>
        <p:spPr>
          <a:xfrm>
            <a:off x="328100" y="5524132"/>
            <a:ext cx="3088481" cy="1107996"/>
          </a:xfrm>
          <a:prstGeom prst="rect">
            <a:avLst/>
          </a:prstGeom>
          <a:noFill/>
        </p:spPr>
        <p:txBody>
          <a:bodyPr wrap="square">
            <a:spAutoFit/>
          </a:bodyPr>
          <a:lstStyle/>
          <a:p>
            <a:r>
              <a:rPr lang="en-IE" sz="1100" dirty="0" err="1"/>
              <a:t>Bjelle</a:t>
            </a:r>
            <a:r>
              <a:rPr lang="en-IE" sz="1100" dirty="0"/>
              <a:t>, E.L., Wiebe, K.S., </a:t>
            </a:r>
            <a:r>
              <a:rPr lang="en-IE" sz="1100" dirty="0" err="1"/>
              <a:t>T¨obben</a:t>
            </a:r>
            <a:r>
              <a:rPr lang="en-IE" sz="1100" dirty="0"/>
              <a:t>, J., </a:t>
            </a:r>
            <a:r>
              <a:rPr lang="en-IE" sz="1100" dirty="0" err="1"/>
              <a:t>Tisserant</a:t>
            </a:r>
            <a:r>
              <a:rPr lang="en-IE" sz="1100" dirty="0"/>
              <a:t>, A., Ivanova, D., Vita, G., Wood, R., 2021. Future changes in consumption: the income effect on greenhouse gas emissions. Energy Econ. 95, 105114 </a:t>
            </a:r>
            <a:r>
              <a:rPr lang="en-IE" sz="1100" dirty="0">
                <a:hlinkClick r:id="rId5"/>
              </a:rPr>
              <a:t>https://doi.org/10.1016/j.eneco.2021.105114</a:t>
            </a:r>
            <a:r>
              <a:rPr lang="en-IE" sz="1100" dirty="0"/>
              <a:t>. </a:t>
            </a:r>
          </a:p>
        </p:txBody>
      </p:sp>
    </p:spTree>
    <p:extLst>
      <p:ext uri="{BB962C8B-B14F-4D97-AF65-F5344CB8AC3E}">
        <p14:creationId xmlns:p14="http://schemas.microsoft.com/office/powerpoint/2010/main" val="3788325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A990-61C1-0BEB-C820-A07B8F321D95}"/>
              </a:ext>
            </a:extLst>
          </p:cNvPr>
          <p:cNvSpPr>
            <a:spLocks noGrp="1"/>
          </p:cNvSpPr>
          <p:nvPr>
            <p:ph type="title"/>
          </p:nvPr>
        </p:nvSpPr>
        <p:spPr/>
        <p:txBody>
          <a:bodyPr/>
          <a:lstStyle/>
          <a:p>
            <a:r>
              <a:rPr lang="en-IE" dirty="0"/>
              <a:t>Projections</a:t>
            </a:r>
          </a:p>
        </p:txBody>
      </p:sp>
      <p:sp>
        <p:nvSpPr>
          <p:cNvPr id="3" name="Text Placeholder 2">
            <a:extLst>
              <a:ext uri="{FF2B5EF4-FFF2-40B4-BE49-F238E27FC236}">
                <a16:creationId xmlns:a16="http://schemas.microsoft.com/office/drawing/2014/main" id="{D93AC0FC-D67B-69BA-9C0C-1E89EB392AC2}"/>
              </a:ext>
            </a:extLst>
          </p:cNvPr>
          <p:cNvSpPr>
            <a:spLocks noGrp="1"/>
          </p:cNvSpPr>
          <p:nvPr>
            <p:ph type="body" idx="28"/>
          </p:nvPr>
        </p:nvSpPr>
        <p:spPr/>
        <p:txBody>
          <a:bodyPr/>
          <a:lstStyle/>
          <a:p>
            <a:r>
              <a:rPr lang="en-IE" dirty="0"/>
              <a:t>Wiebe et al. (2018)</a:t>
            </a:r>
          </a:p>
        </p:txBody>
      </p:sp>
      <p:sp>
        <p:nvSpPr>
          <p:cNvPr id="4" name="Content Placeholder 3">
            <a:extLst>
              <a:ext uri="{FF2B5EF4-FFF2-40B4-BE49-F238E27FC236}">
                <a16:creationId xmlns:a16="http://schemas.microsoft.com/office/drawing/2014/main" id="{5B035EB9-4077-047A-9C04-997C2F002CFC}"/>
              </a:ext>
            </a:extLst>
          </p:cNvPr>
          <p:cNvSpPr>
            <a:spLocks noGrp="1"/>
          </p:cNvSpPr>
          <p:nvPr>
            <p:ph sz="quarter" idx="15"/>
          </p:nvPr>
        </p:nvSpPr>
        <p:spPr>
          <a:xfrm>
            <a:off x="480000" y="1881188"/>
            <a:ext cx="4860927" cy="4032333"/>
          </a:xfrm>
        </p:spPr>
        <p:txBody>
          <a:bodyPr/>
          <a:lstStyle/>
          <a:p>
            <a:pPr lvl="1"/>
            <a:r>
              <a:rPr lang="en-IE" dirty="0"/>
              <a:t>Modifications </a:t>
            </a:r>
            <a:r>
              <a:rPr lang="en-IE" dirty="0" err="1"/>
              <a:t>apportées</a:t>
            </a:r>
            <a:r>
              <a:rPr lang="en-IE" dirty="0"/>
              <a:t> à EXIOBASE</a:t>
            </a:r>
          </a:p>
          <a:p>
            <a:pPr lvl="2"/>
            <a:r>
              <a:rPr lang="en-IE" dirty="0" err="1"/>
              <a:t>Consommation</a:t>
            </a:r>
            <a:r>
              <a:rPr lang="en-IE" dirty="0"/>
              <a:t> des ménages</a:t>
            </a:r>
          </a:p>
          <a:p>
            <a:pPr lvl="2"/>
            <a:r>
              <a:rPr lang="en-IE" dirty="0"/>
              <a:t>Mix </a:t>
            </a:r>
            <a:r>
              <a:rPr lang="en-IE" dirty="0" err="1"/>
              <a:t>électrique</a:t>
            </a:r>
            <a:r>
              <a:rPr lang="en-IE" dirty="0"/>
              <a:t> (output coefficients)</a:t>
            </a:r>
          </a:p>
          <a:p>
            <a:pPr lvl="2"/>
            <a:r>
              <a:rPr lang="en-IE" dirty="0"/>
              <a:t>Mix </a:t>
            </a:r>
            <a:r>
              <a:rPr lang="en-IE" dirty="0" err="1"/>
              <a:t>électrique</a:t>
            </a:r>
            <a:r>
              <a:rPr lang="en-IE" dirty="0"/>
              <a:t> (input coefficients)</a:t>
            </a:r>
          </a:p>
          <a:p>
            <a:pPr lvl="2"/>
            <a:r>
              <a:rPr lang="en-IE" dirty="0"/>
              <a:t>Mix </a:t>
            </a:r>
            <a:r>
              <a:rPr lang="en-IE" dirty="0" err="1"/>
              <a:t>électrique</a:t>
            </a:r>
            <a:r>
              <a:rPr lang="en-IE" dirty="0"/>
              <a:t> (structure </a:t>
            </a:r>
            <a:r>
              <a:rPr lang="en-IE" dirty="0" err="1"/>
              <a:t>d’investissements</a:t>
            </a:r>
            <a:r>
              <a:rPr lang="en-IE" dirty="0"/>
              <a:t>)</a:t>
            </a:r>
          </a:p>
          <a:p>
            <a:pPr lvl="1"/>
            <a:endParaRPr lang="en-IE" dirty="0"/>
          </a:p>
          <a:p>
            <a:pPr lvl="1"/>
            <a:r>
              <a:rPr lang="en-IE" dirty="0"/>
              <a:t>Grâce aux données de </a:t>
            </a:r>
            <a:r>
              <a:rPr lang="en-IE" dirty="0" err="1"/>
              <a:t>scénarios</a:t>
            </a:r>
            <a:r>
              <a:rPr lang="en-IE" dirty="0"/>
              <a:t> de </a:t>
            </a:r>
            <a:r>
              <a:rPr lang="en-IE" dirty="0" err="1"/>
              <a:t>l’AIE</a:t>
            </a:r>
            <a:r>
              <a:rPr lang="en-IE" dirty="0"/>
              <a:t>, 6DS et 2DS, horizon </a:t>
            </a:r>
            <a:r>
              <a:rPr lang="en-IE" dirty="0" err="1"/>
              <a:t>temporel</a:t>
            </a:r>
            <a:r>
              <a:rPr lang="en-IE" dirty="0"/>
              <a:t> 2030</a:t>
            </a:r>
          </a:p>
          <a:p>
            <a:pPr lvl="1"/>
            <a:endParaRPr lang="en-IE" dirty="0"/>
          </a:p>
          <a:p>
            <a:pPr lvl="1"/>
            <a:r>
              <a:rPr lang="en-IE" dirty="0" err="1"/>
              <a:t>Hypothèse</a:t>
            </a:r>
            <a:r>
              <a:rPr lang="en-IE" dirty="0"/>
              <a:t> forte : </a:t>
            </a:r>
            <a:r>
              <a:rPr lang="en-IE" b="1" dirty="0"/>
              <a:t>le </a:t>
            </a:r>
            <a:r>
              <a:rPr lang="en-IE" b="1" dirty="0" err="1"/>
              <a:t>reste</a:t>
            </a:r>
            <a:r>
              <a:rPr lang="en-IE" b="1" dirty="0"/>
              <a:t> de la table </a:t>
            </a:r>
            <a:r>
              <a:rPr lang="en-IE" b="1" dirty="0" err="1"/>
              <a:t>est</a:t>
            </a:r>
            <a:r>
              <a:rPr lang="en-IE" b="1" dirty="0"/>
              <a:t> </a:t>
            </a:r>
            <a:r>
              <a:rPr lang="en-IE" b="1" dirty="0" err="1"/>
              <a:t>considérée</a:t>
            </a:r>
            <a:r>
              <a:rPr lang="en-IE" b="1" dirty="0"/>
              <a:t> </a:t>
            </a:r>
            <a:r>
              <a:rPr lang="en-IE" b="1" dirty="0" err="1"/>
              <a:t>statique</a:t>
            </a:r>
            <a:r>
              <a:rPr lang="en-IE" b="1" dirty="0"/>
              <a:t> </a:t>
            </a:r>
            <a:r>
              <a:rPr lang="en-IE" dirty="0"/>
              <a:t>pour les deux </a:t>
            </a:r>
            <a:r>
              <a:rPr lang="en-IE" dirty="0" err="1"/>
              <a:t>scénarios</a:t>
            </a:r>
            <a:endParaRPr lang="en-IE" dirty="0"/>
          </a:p>
        </p:txBody>
      </p:sp>
      <p:pic>
        <p:nvPicPr>
          <p:cNvPr id="6" name="Picture 5">
            <a:extLst>
              <a:ext uri="{FF2B5EF4-FFF2-40B4-BE49-F238E27FC236}">
                <a16:creationId xmlns:a16="http://schemas.microsoft.com/office/drawing/2014/main" id="{0DBB760D-1A0E-5466-E01A-81B22E715780}"/>
              </a:ext>
            </a:extLst>
          </p:cNvPr>
          <p:cNvPicPr>
            <a:picLocks noChangeAspect="1"/>
          </p:cNvPicPr>
          <p:nvPr/>
        </p:nvPicPr>
        <p:blipFill rotWithShape="1">
          <a:blip r:embed="rId3"/>
          <a:srcRect b="50966"/>
          <a:stretch/>
        </p:blipFill>
        <p:spPr>
          <a:xfrm>
            <a:off x="5813628" y="4161857"/>
            <a:ext cx="6378372" cy="2794000"/>
          </a:xfrm>
          <a:prstGeom prst="rect">
            <a:avLst/>
          </a:prstGeom>
        </p:spPr>
      </p:pic>
      <p:pic>
        <p:nvPicPr>
          <p:cNvPr id="8" name="Picture 7">
            <a:extLst>
              <a:ext uri="{FF2B5EF4-FFF2-40B4-BE49-F238E27FC236}">
                <a16:creationId xmlns:a16="http://schemas.microsoft.com/office/drawing/2014/main" id="{05ADCD54-928F-6DCA-FD8F-3D847A3784B8}"/>
              </a:ext>
            </a:extLst>
          </p:cNvPr>
          <p:cNvPicPr>
            <a:picLocks noChangeAspect="1"/>
          </p:cNvPicPr>
          <p:nvPr/>
        </p:nvPicPr>
        <p:blipFill>
          <a:blip r:embed="rId4"/>
          <a:stretch>
            <a:fillRect/>
          </a:stretch>
        </p:blipFill>
        <p:spPr>
          <a:xfrm>
            <a:off x="6525201" y="86662"/>
            <a:ext cx="5426799" cy="4032333"/>
          </a:xfrm>
          <a:prstGeom prst="rect">
            <a:avLst/>
          </a:prstGeom>
        </p:spPr>
      </p:pic>
      <p:sp>
        <p:nvSpPr>
          <p:cNvPr id="7" name="TextBox 6">
            <a:extLst>
              <a:ext uri="{FF2B5EF4-FFF2-40B4-BE49-F238E27FC236}">
                <a16:creationId xmlns:a16="http://schemas.microsoft.com/office/drawing/2014/main" id="{CB63F736-8785-E48F-40F0-F970BC49D99F}"/>
              </a:ext>
            </a:extLst>
          </p:cNvPr>
          <p:cNvSpPr txBox="1"/>
          <p:nvPr/>
        </p:nvSpPr>
        <p:spPr>
          <a:xfrm>
            <a:off x="479999" y="6076861"/>
            <a:ext cx="4860927" cy="600164"/>
          </a:xfrm>
          <a:prstGeom prst="rect">
            <a:avLst/>
          </a:prstGeom>
          <a:noFill/>
        </p:spPr>
        <p:txBody>
          <a:bodyPr wrap="square">
            <a:spAutoFit/>
          </a:bodyPr>
          <a:lstStyle/>
          <a:p>
            <a:r>
              <a:rPr lang="en-IE" sz="1100" dirty="0"/>
              <a:t>Wiebe, K. S., </a:t>
            </a:r>
            <a:r>
              <a:rPr lang="en-IE" sz="1100" dirty="0" err="1"/>
              <a:t>Bjelle</a:t>
            </a:r>
            <a:r>
              <a:rPr lang="en-IE" sz="1100" dirty="0"/>
              <a:t>, E. L., </a:t>
            </a:r>
            <a:r>
              <a:rPr lang="en-IE" sz="1100" dirty="0" err="1"/>
              <a:t>Többen</a:t>
            </a:r>
            <a:r>
              <a:rPr lang="en-IE" sz="1100" dirty="0"/>
              <a:t>, J., &amp; Wood, R. (2018). Implementing exogenous scenarios in a global MRIO model for the estimation of future environmental footprints. </a:t>
            </a:r>
            <a:r>
              <a:rPr lang="en-IE" sz="1100" i="1" dirty="0"/>
              <a:t>Journal of Economic Structures</a:t>
            </a:r>
            <a:r>
              <a:rPr lang="en-IE" sz="1100" dirty="0"/>
              <a:t>, </a:t>
            </a:r>
            <a:r>
              <a:rPr lang="en-IE" sz="1100" i="1" dirty="0"/>
              <a:t>7</a:t>
            </a:r>
            <a:r>
              <a:rPr lang="en-IE" sz="1100" dirty="0"/>
              <a:t>(1), 1-18.</a:t>
            </a:r>
          </a:p>
        </p:txBody>
      </p:sp>
    </p:spTree>
    <p:extLst>
      <p:ext uri="{BB962C8B-B14F-4D97-AF65-F5344CB8AC3E}">
        <p14:creationId xmlns:p14="http://schemas.microsoft.com/office/powerpoint/2010/main" val="685399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217D-3D2C-6DA8-83CA-7239BBE14E6C}"/>
              </a:ext>
            </a:extLst>
          </p:cNvPr>
          <p:cNvSpPr>
            <a:spLocks noGrp="1"/>
          </p:cNvSpPr>
          <p:nvPr>
            <p:ph type="title"/>
          </p:nvPr>
        </p:nvSpPr>
        <p:spPr/>
        <p:txBody>
          <a:bodyPr/>
          <a:lstStyle/>
          <a:p>
            <a:r>
              <a:rPr lang="en-IE" dirty="0"/>
              <a:t>Projections</a:t>
            </a:r>
          </a:p>
        </p:txBody>
      </p:sp>
      <p:sp>
        <p:nvSpPr>
          <p:cNvPr id="3" name="Text Placeholder 2">
            <a:extLst>
              <a:ext uri="{FF2B5EF4-FFF2-40B4-BE49-F238E27FC236}">
                <a16:creationId xmlns:a16="http://schemas.microsoft.com/office/drawing/2014/main" id="{8FDECD8A-C6D1-1BD5-71D9-FB3FC1755BFC}"/>
              </a:ext>
            </a:extLst>
          </p:cNvPr>
          <p:cNvSpPr>
            <a:spLocks noGrp="1"/>
          </p:cNvSpPr>
          <p:nvPr>
            <p:ph type="body" idx="28"/>
          </p:nvPr>
        </p:nvSpPr>
        <p:spPr/>
        <p:txBody>
          <a:bodyPr/>
          <a:lstStyle/>
          <a:p>
            <a:r>
              <a:rPr lang="en-IE" dirty="0"/>
              <a:t>Cap et al. (2024)</a:t>
            </a:r>
          </a:p>
        </p:txBody>
      </p:sp>
      <p:sp>
        <p:nvSpPr>
          <p:cNvPr id="4" name="Content Placeholder 3">
            <a:extLst>
              <a:ext uri="{FF2B5EF4-FFF2-40B4-BE49-F238E27FC236}">
                <a16:creationId xmlns:a16="http://schemas.microsoft.com/office/drawing/2014/main" id="{82B0EC0E-C91E-9A3C-731C-CCA5B0B7F5B7}"/>
              </a:ext>
            </a:extLst>
          </p:cNvPr>
          <p:cNvSpPr>
            <a:spLocks noGrp="1"/>
          </p:cNvSpPr>
          <p:nvPr>
            <p:ph sz="quarter" idx="15"/>
          </p:nvPr>
        </p:nvSpPr>
        <p:spPr>
          <a:xfrm>
            <a:off x="479999" y="1881188"/>
            <a:ext cx="2863275" cy="4032333"/>
          </a:xfrm>
        </p:spPr>
        <p:txBody>
          <a:bodyPr/>
          <a:lstStyle/>
          <a:p>
            <a:pPr lvl="1"/>
            <a:r>
              <a:rPr lang="en-IE" sz="1600" dirty="0"/>
              <a:t>Procedure for Adapting an Intermediate Consumption Table and Final Demand to an Exogenous Scenario</a:t>
            </a:r>
          </a:p>
          <a:p>
            <a:pPr lvl="1"/>
            <a:r>
              <a:rPr lang="en-IE" sz="1600" dirty="0"/>
              <a:t>
Population, productivity, GDP, structure of energy consumption (heating, industry, ground transport, sea and air freight, CCS, electricity, etc.)</a:t>
            </a:r>
          </a:p>
        </p:txBody>
      </p:sp>
      <p:sp>
        <p:nvSpPr>
          <p:cNvPr id="6" name="TextBox 5">
            <a:extLst>
              <a:ext uri="{FF2B5EF4-FFF2-40B4-BE49-F238E27FC236}">
                <a16:creationId xmlns:a16="http://schemas.microsoft.com/office/drawing/2014/main" id="{A6612232-925E-CDFF-ABA6-4D978D172BC9}"/>
              </a:ext>
            </a:extLst>
          </p:cNvPr>
          <p:cNvSpPr txBox="1"/>
          <p:nvPr/>
        </p:nvSpPr>
        <p:spPr>
          <a:xfrm>
            <a:off x="245269" y="5409331"/>
            <a:ext cx="2374106" cy="1446550"/>
          </a:xfrm>
          <a:prstGeom prst="rect">
            <a:avLst/>
          </a:prstGeom>
          <a:noFill/>
        </p:spPr>
        <p:txBody>
          <a:bodyPr wrap="square">
            <a:spAutoFit/>
          </a:bodyPr>
          <a:lstStyle/>
          <a:p>
            <a:r>
              <a:rPr lang="en-IE" sz="1100" dirty="0"/>
              <a:t>Cap, S., de Koning, A., </a:t>
            </a:r>
            <a:r>
              <a:rPr lang="en-IE" sz="1100" dirty="0" err="1"/>
              <a:t>Tukker</a:t>
            </a:r>
            <a:r>
              <a:rPr lang="en-IE" sz="1100" dirty="0"/>
              <a:t>, A., &amp; Scherer, L. (2024). (In) Sufficiency of industrial decarbonization to reduce household carbon footprints to 1.5° C-compatible levels. </a:t>
            </a:r>
            <a:r>
              <a:rPr lang="en-IE" sz="1100" i="1" dirty="0"/>
              <a:t>Sustainable Production and Consumption</a:t>
            </a:r>
            <a:r>
              <a:rPr lang="en-IE" sz="1100" dirty="0"/>
              <a:t>, </a:t>
            </a:r>
            <a:r>
              <a:rPr lang="en-IE" sz="1100" i="1" dirty="0"/>
              <a:t>45</a:t>
            </a:r>
            <a:r>
              <a:rPr lang="en-IE" sz="1100" dirty="0"/>
              <a:t>, 216-227.</a:t>
            </a:r>
          </a:p>
        </p:txBody>
      </p:sp>
      <p:pic>
        <p:nvPicPr>
          <p:cNvPr id="8" name="Picture 7">
            <a:extLst>
              <a:ext uri="{FF2B5EF4-FFF2-40B4-BE49-F238E27FC236}">
                <a16:creationId xmlns:a16="http://schemas.microsoft.com/office/drawing/2014/main" id="{3D506DA6-16D3-4175-881F-D2ED17587F45}"/>
              </a:ext>
            </a:extLst>
          </p:cNvPr>
          <p:cNvPicPr>
            <a:picLocks noChangeAspect="1"/>
          </p:cNvPicPr>
          <p:nvPr/>
        </p:nvPicPr>
        <p:blipFill>
          <a:blip r:embed="rId2"/>
          <a:stretch>
            <a:fillRect/>
          </a:stretch>
        </p:blipFill>
        <p:spPr>
          <a:xfrm>
            <a:off x="3578006" y="0"/>
            <a:ext cx="8574583" cy="6858000"/>
          </a:xfrm>
          <a:prstGeom prst="rect">
            <a:avLst/>
          </a:prstGeom>
        </p:spPr>
      </p:pic>
    </p:spTree>
    <p:extLst>
      <p:ext uri="{BB962C8B-B14F-4D97-AF65-F5344CB8AC3E}">
        <p14:creationId xmlns:p14="http://schemas.microsoft.com/office/powerpoint/2010/main" val="3881406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217D-3D2C-6DA8-83CA-7239BBE14E6C}"/>
              </a:ext>
            </a:extLst>
          </p:cNvPr>
          <p:cNvSpPr>
            <a:spLocks noGrp="1"/>
          </p:cNvSpPr>
          <p:nvPr>
            <p:ph type="title"/>
          </p:nvPr>
        </p:nvSpPr>
        <p:spPr/>
        <p:txBody>
          <a:bodyPr/>
          <a:lstStyle/>
          <a:p>
            <a:r>
              <a:rPr lang="en-IE" dirty="0"/>
              <a:t>Projections</a:t>
            </a:r>
          </a:p>
        </p:txBody>
      </p:sp>
      <p:sp>
        <p:nvSpPr>
          <p:cNvPr id="3" name="Text Placeholder 2">
            <a:extLst>
              <a:ext uri="{FF2B5EF4-FFF2-40B4-BE49-F238E27FC236}">
                <a16:creationId xmlns:a16="http://schemas.microsoft.com/office/drawing/2014/main" id="{8FDECD8A-C6D1-1BD5-71D9-FB3FC1755BFC}"/>
              </a:ext>
            </a:extLst>
          </p:cNvPr>
          <p:cNvSpPr>
            <a:spLocks noGrp="1"/>
          </p:cNvSpPr>
          <p:nvPr>
            <p:ph type="body" idx="28"/>
          </p:nvPr>
        </p:nvSpPr>
        <p:spPr/>
        <p:txBody>
          <a:bodyPr/>
          <a:lstStyle/>
          <a:p>
            <a:r>
              <a:rPr lang="en-IE" dirty="0"/>
              <a:t>Cap et al. (2024)</a:t>
            </a:r>
          </a:p>
        </p:txBody>
      </p:sp>
      <p:sp>
        <p:nvSpPr>
          <p:cNvPr id="4" name="Content Placeholder 3">
            <a:extLst>
              <a:ext uri="{FF2B5EF4-FFF2-40B4-BE49-F238E27FC236}">
                <a16:creationId xmlns:a16="http://schemas.microsoft.com/office/drawing/2014/main" id="{82B0EC0E-C91E-9A3C-731C-CCA5B0B7F5B7}"/>
              </a:ext>
            </a:extLst>
          </p:cNvPr>
          <p:cNvSpPr>
            <a:spLocks noGrp="1"/>
          </p:cNvSpPr>
          <p:nvPr>
            <p:ph sz="quarter" idx="15"/>
          </p:nvPr>
        </p:nvSpPr>
        <p:spPr>
          <a:xfrm>
            <a:off x="479999" y="1881188"/>
            <a:ext cx="2863275" cy="4032333"/>
          </a:xfrm>
        </p:spPr>
        <p:txBody>
          <a:bodyPr/>
          <a:lstStyle/>
          <a:p>
            <a:pPr lvl="1"/>
            <a:r>
              <a:rPr lang="en-IE" sz="1600" dirty="0"/>
              <a:t>Procedure for adapting an intermediate consumption table and final demand to an exogenous scenario</a:t>
            </a:r>
          </a:p>
          <a:p>
            <a:pPr lvl="1"/>
            <a:r>
              <a:rPr lang="en-IE" sz="1600" dirty="0"/>
              <a:t>
Results: </a:t>
            </a:r>
            <a:r>
              <a:rPr lang="en-IE" sz="1600" b="1" dirty="0"/>
              <a:t>structural change in the economy is needed, but not enough to meet emissions targets</a:t>
            </a:r>
          </a:p>
        </p:txBody>
      </p:sp>
      <p:pic>
        <p:nvPicPr>
          <p:cNvPr id="7" name="Picture 6" descr="A close-up of a chart&#10;&#10;Description automatically generated">
            <a:extLst>
              <a:ext uri="{FF2B5EF4-FFF2-40B4-BE49-F238E27FC236}">
                <a16:creationId xmlns:a16="http://schemas.microsoft.com/office/drawing/2014/main" id="{1102B3EA-0D8D-C70F-F4E8-FC2F2FF90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659" y="0"/>
            <a:ext cx="2488068" cy="6858000"/>
          </a:xfrm>
          <a:prstGeom prst="rect">
            <a:avLst/>
          </a:prstGeom>
        </p:spPr>
      </p:pic>
      <p:pic>
        <p:nvPicPr>
          <p:cNvPr id="10" name="Picture 9" descr="A ruler with different colored lines&#10;&#10;Description automatically generated">
            <a:extLst>
              <a:ext uri="{FF2B5EF4-FFF2-40B4-BE49-F238E27FC236}">
                <a16:creationId xmlns:a16="http://schemas.microsoft.com/office/drawing/2014/main" id="{DDC21F43-7621-8651-1876-FFDE60BC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3933" y="0"/>
            <a:ext cx="2488930" cy="6858000"/>
          </a:xfrm>
          <a:prstGeom prst="rect">
            <a:avLst/>
          </a:prstGeom>
        </p:spPr>
      </p:pic>
      <p:sp>
        <p:nvSpPr>
          <p:cNvPr id="11" name="TextBox 10">
            <a:extLst>
              <a:ext uri="{FF2B5EF4-FFF2-40B4-BE49-F238E27FC236}">
                <a16:creationId xmlns:a16="http://schemas.microsoft.com/office/drawing/2014/main" id="{C2B54B9B-518A-8229-53DF-9AD889EC351E}"/>
              </a:ext>
            </a:extLst>
          </p:cNvPr>
          <p:cNvSpPr txBox="1"/>
          <p:nvPr/>
        </p:nvSpPr>
        <p:spPr>
          <a:xfrm>
            <a:off x="7348316" y="5028531"/>
            <a:ext cx="1500411" cy="276999"/>
          </a:xfrm>
          <a:prstGeom prst="rect">
            <a:avLst/>
          </a:prstGeom>
          <a:noFill/>
        </p:spPr>
        <p:txBody>
          <a:bodyPr wrap="none" lIns="0" tIns="0" rIns="0" bIns="0" rtlCol="0" anchor="b">
            <a:spAutoFit/>
          </a:bodyPr>
          <a:lstStyle/>
          <a:p>
            <a:pPr algn="l"/>
            <a:r>
              <a:rPr lang="en-IE" dirty="0">
                <a:solidFill>
                  <a:schemeClr val="tx2">
                    <a:lumMod val="60000"/>
                    <a:lumOff val="40000"/>
                  </a:schemeClr>
                </a:solidFill>
              </a:rPr>
              <a:t>t</a:t>
            </a:r>
            <a:r>
              <a:rPr lang="en-IE" dirty="0">
                <a:solidFill>
                  <a:schemeClr val="tx2">
                    <a:lumMod val="60000"/>
                    <a:lumOff val="40000"/>
                  </a:schemeClr>
                </a:solidFill>
                <a:latin typeface="+mn-lt"/>
              </a:rPr>
              <a:t> CO2 eq./year</a:t>
            </a:r>
          </a:p>
        </p:txBody>
      </p:sp>
      <p:sp>
        <p:nvSpPr>
          <p:cNvPr id="12" name="TextBox 11">
            <a:extLst>
              <a:ext uri="{FF2B5EF4-FFF2-40B4-BE49-F238E27FC236}">
                <a16:creationId xmlns:a16="http://schemas.microsoft.com/office/drawing/2014/main" id="{A5395944-77FF-71A0-02C4-256B7A636C0F}"/>
              </a:ext>
            </a:extLst>
          </p:cNvPr>
          <p:cNvSpPr txBox="1"/>
          <p:nvPr/>
        </p:nvSpPr>
        <p:spPr>
          <a:xfrm>
            <a:off x="10287423" y="5028531"/>
            <a:ext cx="1359346" cy="276999"/>
          </a:xfrm>
          <a:prstGeom prst="rect">
            <a:avLst/>
          </a:prstGeom>
          <a:noFill/>
        </p:spPr>
        <p:txBody>
          <a:bodyPr wrap="none" lIns="0" tIns="0" rIns="0" bIns="0" rtlCol="0" anchor="b">
            <a:spAutoFit/>
          </a:bodyPr>
          <a:lstStyle/>
          <a:p>
            <a:pPr algn="l"/>
            <a:r>
              <a:rPr lang="en-IE" dirty="0">
                <a:solidFill>
                  <a:schemeClr val="tx2">
                    <a:lumMod val="60000"/>
                    <a:lumOff val="40000"/>
                  </a:schemeClr>
                </a:solidFill>
              </a:rPr>
              <a:t>kg</a:t>
            </a:r>
            <a:r>
              <a:rPr lang="en-IE" dirty="0">
                <a:solidFill>
                  <a:schemeClr val="tx2">
                    <a:lumMod val="60000"/>
                    <a:lumOff val="40000"/>
                  </a:schemeClr>
                </a:solidFill>
                <a:latin typeface="+mn-lt"/>
              </a:rPr>
              <a:t> CO2 eq./€</a:t>
            </a:r>
          </a:p>
        </p:txBody>
      </p:sp>
      <p:sp>
        <p:nvSpPr>
          <p:cNvPr id="14" name="TextBox 13">
            <a:extLst>
              <a:ext uri="{FF2B5EF4-FFF2-40B4-BE49-F238E27FC236}">
                <a16:creationId xmlns:a16="http://schemas.microsoft.com/office/drawing/2014/main" id="{4F4B7573-8831-04D7-1C79-4F88079D4B18}"/>
              </a:ext>
            </a:extLst>
          </p:cNvPr>
          <p:cNvSpPr txBox="1"/>
          <p:nvPr/>
        </p:nvSpPr>
        <p:spPr>
          <a:xfrm>
            <a:off x="2854105" y="5347622"/>
            <a:ext cx="3296572" cy="1384995"/>
          </a:xfrm>
          <a:prstGeom prst="rect">
            <a:avLst/>
          </a:prstGeom>
          <a:solidFill>
            <a:schemeClr val="bg2"/>
          </a:solidFill>
        </p:spPr>
        <p:txBody>
          <a:bodyPr wrap="square">
            <a:spAutoFit/>
          </a:bodyPr>
          <a:lstStyle/>
          <a:p>
            <a:r>
              <a:rPr lang="en-IE" sz="1200" i="1" dirty="0"/>
              <a:t>Mitigation efforts that limit demand or promote alternatives to emission-intensive products such as air travel or meat and dairy foods may also need to be considered, as the technological decarbonization potential will not exceed demand growth in these sectors (</a:t>
            </a:r>
            <a:r>
              <a:rPr lang="en-IE" sz="1200" i="1" dirty="0" err="1">
                <a:hlinkClick r:id="rId4"/>
              </a:rPr>
              <a:t>Bryngelsson</a:t>
            </a:r>
            <a:r>
              <a:rPr lang="en-IE" sz="1200" i="1" dirty="0">
                <a:hlinkClick r:id="rId4"/>
              </a:rPr>
              <a:t> et al., 2016</a:t>
            </a:r>
            <a:r>
              <a:rPr lang="en-IE" sz="1200" i="1" dirty="0"/>
              <a:t>; </a:t>
            </a:r>
            <a:r>
              <a:rPr lang="en-IE" sz="1200" i="1" dirty="0">
                <a:hlinkClick r:id="rId5"/>
              </a:rPr>
              <a:t>Sacchi et al., 2023</a:t>
            </a:r>
            <a:r>
              <a:rPr lang="en-IE" sz="1200" i="1" dirty="0"/>
              <a:t>).</a:t>
            </a:r>
          </a:p>
        </p:txBody>
      </p:sp>
      <p:sp>
        <p:nvSpPr>
          <p:cNvPr id="15" name="TextBox 14">
            <a:extLst>
              <a:ext uri="{FF2B5EF4-FFF2-40B4-BE49-F238E27FC236}">
                <a16:creationId xmlns:a16="http://schemas.microsoft.com/office/drawing/2014/main" id="{C4DD184E-77DF-00AC-BE43-F38E6DDEF467}"/>
              </a:ext>
            </a:extLst>
          </p:cNvPr>
          <p:cNvSpPr txBox="1"/>
          <p:nvPr/>
        </p:nvSpPr>
        <p:spPr>
          <a:xfrm>
            <a:off x="245269" y="5409331"/>
            <a:ext cx="2374106" cy="1446550"/>
          </a:xfrm>
          <a:prstGeom prst="rect">
            <a:avLst/>
          </a:prstGeom>
          <a:noFill/>
        </p:spPr>
        <p:txBody>
          <a:bodyPr wrap="square">
            <a:spAutoFit/>
          </a:bodyPr>
          <a:lstStyle/>
          <a:p>
            <a:r>
              <a:rPr lang="en-IE" sz="1100" dirty="0"/>
              <a:t>Cap, S., de Koning, A., </a:t>
            </a:r>
            <a:r>
              <a:rPr lang="en-IE" sz="1100" dirty="0" err="1"/>
              <a:t>Tukker</a:t>
            </a:r>
            <a:r>
              <a:rPr lang="en-IE" sz="1100" dirty="0"/>
              <a:t>, A., &amp; Scherer, L. (2024). (In) Sufficiency of industrial decarbonization to reduce household carbon footprints to 1.5° C-compatible levels. </a:t>
            </a:r>
            <a:r>
              <a:rPr lang="en-IE" sz="1100" i="1" dirty="0"/>
              <a:t>Sustainable Production and Consumption</a:t>
            </a:r>
            <a:r>
              <a:rPr lang="en-IE" sz="1100" dirty="0"/>
              <a:t>, </a:t>
            </a:r>
            <a:r>
              <a:rPr lang="en-IE" sz="1100" i="1" dirty="0"/>
              <a:t>45</a:t>
            </a:r>
            <a:r>
              <a:rPr lang="en-IE" sz="1100" dirty="0"/>
              <a:t>, 216-227.</a:t>
            </a:r>
          </a:p>
        </p:txBody>
      </p:sp>
    </p:spTree>
    <p:extLst>
      <p:ext uri="{BB962C8B-B14F-4D97-AF65-F5344CB8AC3E}">
        <p14:creationId xmlns:p14="http://schemas.microsoft.com/office/powerpoint/2010/main" val="103377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Wrap-up</a:t>
            </a:r>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112969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43D1-D4B5-3700-6DD7-3C1036DA11D8}"/>
              </a:ext>
            </a:extLst>
          </p:cNvPr>
          <p:cNvSpPr>
            <a:spLocks noGrp="1"/>
          </p:cNvSpPr>
          <p:nvPr>
            <p:ph type="title"/>
          </p:nvPr>
        </p:nvSpPr>
        <p:spPr/>
        <p:txBody>
          <a:bodyPr/>
          <a:lstStyle/>
          <a:p>
            <a:r>
              <a:rPr lang="en-IE" dirty="0"/>
              <a:t>Brief history of input-output analysis</a:t>
            </a:r>
          </a:p>
        </p:txBody>
      </p:sp>
      <p:sp>
        <p:nvSpPr>
          <p:cNvPr id="3" name="Text Placeholder 2">
            <a:extLst>
              <a:ext uri="{FF2B5EF4-FFF2-40B4-BE49-F238E27FC236}">
                <a16:creationId xmlns:a16="http://schemas.microsoft.com/office/drawing/2014/main" id="{8E85923C-D8FA-E585-2F1F-AAE328C0327E}"/>
              </a:ext>
            </a:extLst>
          </p:cNvPr>
          <p:cNvSpPr>
            <a:spLocks noGrp="1"/>
          </p:cNvSpPr>
          <p:nvPr>
            <p:ph type="body" idx="28"/>
          </p:nvPr>
        </p:nvSpPr>
        <p:spPr/>
        <p:txBody>
          <a:bodyPr/>
          <a:lstStyle/>
          <a:p>
            <a:r>
              <a:rPr lang="en-IE"/>
              <a:t>1973: Wassily Leontief receives the Nobel Prize in Economics</a:t>
            </a:r>
            <a:endParaRPr lang="en-IE" dirty="0"/>
          </a:p>
        </p:txBody>
      </p:sp>
      <p:sp>
        <p:nvSpPr>
          <p:cNvPr id="8" name="Content Placeholder 7">
            <a:extLst>
              <a:ext uri="{FF2B5EF4-FFF2-40B4-BE49-F238E27FC236}">
                <a16:creationId xmlns:a16="http://schemas.microsoft.com/office/drawing/2014/main" id="{0EC2DAF6-E21A-27B0-4107-F49D93EDD1F9}"/>
              </a:ext>
            </a:extLst>
          </p:cNvPr>
          <p:cNvSpPr>
            <a:spLocks noGrp="1"/>
          </p:cNvSpPr>
          <p:nvPr>
            <p:ph sz="quarter" idx="15"/>
          </p:nvPr>
        </p:nvSpPr>
        <p:spPr>
          <a:xfrm>
            <a:off x="480000" y="1881188"/>
            <a:ext cx="6028376" cy="4403498"/>
          </a:xfrm>
        </p:spPr>
        <p:txBody>
          <a:bodyPr>
            <a:normAutofit fontScale="92500" lnSpcReduction="10000"/>
          </a:bodyPr>
          <a:lstStyle/>
          <a:p>
            <a:pPr lvl="1"/>
            <a:r>
              <a:rPr lang="en-IE" b="1" dirty="0"/>
              <a:t>Wassily Leontief </a:t>
            </a:r>
            <a:r>
              <a:rPr lang="en-IE" dirty="0"/>
              <a:t>has taken up the approach of François Quesnay and his "economic table" to construct "input-output tables".</a:t>
            </a:r>
          </a:p>
          <a:p>
            <a:pPr lvl="1"/>
            <a:r>
              <a:rPr lang="en-IE" dirty="0"/>
              <a:t>
These tables make it possible to visualize and then </a:t>
            </a:r>
            <a:r>
              <a:rPr lang="en-IE" dirty="0" err="1"/>
              <a:t>analyze</a:t>
            </a:r>
            <a:r>
              <a:rPr lang="en-IE" dirty="0"/>
              <a:t> the </a:t>
            </a:r>
            <a:r>
              <a:rPr lang="en-IE" b="1" dirty="0"/>
              <a:t>relationships</a:t>
            </a:r>
            <a:r>
              <a:rPr lang="en-IE" dirty="0"/>
              <a:t> between the industries of an economy.</a:t>
            </a:r>
          </a:p>
          <a:p>
            <a:pPr lvl="1"/>
            <a:endParaRPr lang="en-IE" dirty="0"/>
          </a:p>
          <a:p>
            <a:pPr lvl="1"/>
            <a:r>
              <a:rPr lang="en-IE" dirty="0"/>
              <a:t>Thus, they establish a link between the factors of production (labour, capital, etc.), the intermediate products exchanged by industries and the finished products.</a:t>
            </a:r>
          </a:p>
          <a:p>
            <a:pPr lvl="1"/>
            <a:r>
              <a:rPr lang="en-IE" dirty="0"/>
              <a:t>
Leontief’s input-output model explicitly takes into account the general </a:t>
            </a:r>
            <a:r>
              <a:rPr lang="en-IE" b="1" dirty="0"/>
              <a:t>interdependence</a:t>
            </a:r>
            <a:r>
              <a:rPr lang="en-IE" dirty="0"/>
              <a:t> of all economic sectors.</a:t>
            </a:r>
          </a:p>
          <a:p>
            <a:pPr lvl="1"/>
            <a:r>
              <a:rPr lang="en-IE" dirty="0"/>
              <a:t>
By taking fairly strong hypotheses (which we will see later), Leontief was able to obtain a model that links the intermediate and final production of the different goods.</a:t>
            </a:r>
          </a:p>
        </p:txBody>
      </p:sp>
      <p:pic>
        <p:nvPicPr>
          <p:cNvPr id="9" name="Content Placeholder 5" descr="A person in a suit with his arms crossed&#10;&#10;Description automatically generated">
            <a:extLst>
              <a:ext uri="{FF2B5EF4-FFF2-40B4-BE49-F238E27FC236}">
                <a16:creationId xmlns:a16="http://schemas.microsoft.com/office/drawing/2014/main" id="{1C836062-E05B-4E3D-D155-BB1731957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301" y="1881188"/>
            <a:ext cx="4838699" cy="4032250"/>
          </a:xfrm>
          <a:prstGeom prst="rect">
            <a:avLst/>
          </a:prstGeom>
        </p:spPr>
      </p:pic>
      <p:sp>
        <p:nvSpPr>
          <p:cNvPr id="11" name="TextBox 10">
            <a:extLst>
              <a:ext uri="{FF2B5EF4-FFF2-40B4-BE49-F238E27FC236}">
                <a16:creationId xmlns:a16="http://schemas.microsoft.com/office/drawing/2014/main" id="{9A8D18C0-1AE6-C886-BB03-184490F11E5B}"/>
              </a:ext>
            </a:extLst>
          </p:cNvPr>
          <p:cNvSpPr txBox="1"/>
          <p:nvPr/>
        </p:nvSpPr>
        <p:spPr>
          <a:xfrm>
            <a:off x="480000" y="6284686"/>
            <a:ext cx="6720114" cy="276999"/>
          </a:xfrm>
          <a:prstGeom prst="rect">
            <a:avLst/>
          </a:prstGeom>
          <a:noFill/>
        </p:spPr>
        <p:txBody>
          <a:bodyPr wrap="square">
            <a:spAutoFit/>
          </a:bodyPr>
          <a:lstStyle/>
          <a:p>
            <a:r>
              <a:rPr lang="en-IE" sz="1200" dirty="0">
                <a:hlinkClick r:id="rId3"/>
              </a:rPr>
              <a:t>https://www.economie.gouv.fr/facileco/wassily-leontief</a:t>
            </a:r>
            <a:r>
              <a:rPr lang="en-IE" sz="1200" dirty="0"/>
              <a:t> </a:t>
            </a:r>
          </a:p>
        </p:txBody>
      </p:sp>
    </p:spTree>
    <p:extLst>
      <p:ext uri="{BB962C8B-B14F-4D97-AF65-F5344CB8AC3E}">
        <p14:creationId xmlns:p14="http://schemas.microsoft.com/office/powerpoint/2010/main" val="63629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p:txBody>
          <a:bodyPr/>
          <a:lstStyle/>
          <a:p>
            <a:r>
              <a:rPr lang="en-IE" dirty="0"/>
              <a:t>Limitations</a:t>
            </a:r>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p:txBody>
          <a:bodyPr/>
          <a:lstStyle/>
          <a:p>
            <a:r>
              <a:rPr lang="en-IE" dirty="0"/>
              <a:t>€ ~ CO2 ?</a:t>
            </a:r>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80000" y="1881188"/>
            <a:ext cx="8235375" cy="4032333"/>
          </a:xfrm>
        </p:spPr>
        <p:txBody>
          <a:bodyPr/>
          <a:lstStyle/>
          <a:p>
            <a:r>
              <a:rPr lang="en-IE" dirty="0"/>
              <a:t>Money as proxy for impact</a:t>
            </a:r>
          </a:p>
          <a:p>
            <a:pPr lvl="1"/>
            <a:r>
              <a:rPr lang="en-IE" dirty="0"/>
              <a:t>Is the imprint of a Rolex watch really 100 times that of a Swatch watch?</a:t>
            </a:r>
            <a:br>
              <a:rPr lang="en-IE" dirty="0"/>
            </a:br>
            <a:r>
              <a:rPr lang="en-IE" dirty="0"/>
              <a:t>Does a €100 bottle of wine have 20 times the impact of a €5 bottle?</a:t>
            </a:r>
          </a:p>
        </p:txBody>
      </p:sp>
      <p:pic>
        <p:nvPicPr>
          <p:cNvPr id="13" name="Picture 12">
            <a:extLst>
              <a:ext uri="{FF2B5EF4-FFF2-40B4-BE49-F238E27FC236}">
                <a16:creationId xmlns:a16="http://schemas.microsoft.com/office/drawing/2014/main" id="{5FD221D0-F813-0C6D-718F-8E8194574106}"/>
              </a:ext>
            </a:extLst>
          </p:cNvPr>
          <p:cNvPicPr>
            <a:picLocks noChangeAspect="1"/>
          </p:cNvPicPr>
          <p:nvPr/>
        </p:nvPicPr>
        <p:blipFill>
          <a:blip r:embed="rId2"/>
          <a:stretch>
            <a:fillRect/>
          </a:stretch>
        </p:blipFill>
        <p:spPr>
          <a:xfrm>
            <a:off x="1047750" y="3501897"/>
            <a:ext cx="6434137" cy="2838087"/>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C70C3D7-1B38-34BB-9BBA-C6257A955CFB}"/>
              </a:ext>
            </a:extLst>
          </p:cNvPr>
          <p:cNvSpPr txBox="1"/>
          <p:nvPr/>
        </p:nvSpPr>
        <p:spPr>
          <a:xfrm>
            <a:off x="1047750" y="6339984"/>
            <a:ext cx="5514975" cy="400110"/>
          </a:xfrm>
          <a:prstGeom prst="rect">
            <a:avLst/>
          </a:prstGeom>
          <a:noFill/>
        </p:spPr>
        <p:txBody>
          <a:bodyPr wrap="square">
            <a:spAutoFit/>
          </a:bodyPr>
          <a:lstStyle/>
          <a:p>
            <a:r>
              <a:rPr lang="en-IE" sz="1000" dirty="0">
                <a:hlinkClick r:id="rId3"/>
              </a:rPr>
              <a:t>https://www.lepoint.fr/eureka/les-riches-emettent-ils-vraiment-quatre-fois-plus-de-co2-que-les-pauvres-21-11-2023-2543931_4706.php</a:t>
            </a:r>
            <a:r>
              <a:rPr lang="en-IE" sz="1000" dirty="0"/>
              <a:t> </a:t>
            </a:r>
          </a:p>
        </p:txBody>
      </p:sp>
      <p:pic>
        <p:nvPicPr>
          <p:cNvPr id="18" name="Content Placeholder 5" descr="A person in a suit with his arms crossed&#10;&#10;Description automatically generated">
            <a:extLst>
              <a:ext uri="{FF2B5EF4-FFF2-40B4-BE49-F238E27FC236}">
                <a16:creationId xmlns:a16="http://schemas.microsoft.com/office/drawing/2014/main" id="{9011BEC8-2C5F-30BA-95DA-EB4A1E852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300" y="128904"/>
            <a:ext cx="1908749" cy="1590624"/>
          </a:xfrm>
          <a:prstGeom prst="rect">
            <a:avLst/>
          </a:prstGeom>
        </p:spPr>
      </p:pic>
      <p:sp>
        <p:nvSpPr>
          <p:cNvPr id="19" name="TextBox 18">
            <a:extLst>
              <a:ext uri="{FF2B5EF4-FFF2-40B4-BE49-F238E27FC236}">
                <a16:creationId xmlns:a16="http://schemas.microsoft.com/office/drawing/2014/main" id="{7D38760D-8703-92A1-9CC9-2297AD38FCFA}"/>
              </a:ext>
            </a:extLst>
          </p:cNvPr>
          <p:cNvSpPr txBox="1"/>
          <p:nvPr/>
        </p:nvSpPr>
        <p:spPr>
          <a:xfrm>
            <a:off x="6446549" y="236433"/>
            <a:ext cx="1668749" cy="984885"/>
          </a:xfrm>
          <a:prstGeom prst="rect">
            <a:avLst/>
          </a:prstGeom>
          <a:noFill/>
        </p:spPr>
        <p:txBody>
          <a:bodyPr wrap="square" lIns="0" tIns="0" rIns="0" bIns="0" rtlCol="0" anchor="b">
            <a:spAutoFit/>
          </a:bodyPr>
          <a:lstStyle/>
          <a:p>
            <a:pPr algn="r"/>
            <a:r>
              <a:rPr lang="en-IE" sz="1600">
                <a:solidFill>
                  <a:schemeClr val="tx2">
                    <a:lumMod val="60000"/>
                    <a:lumOff val="40000"/>
                  </a:schemeClr>
                </a:solidFill>
                <a:latin typeface="Arial Nova" panose="020B0504020202020204" pitchFamily="34" charset="0"/>
              </a:rPr>
              <a:t>The "strong hypotheses" mentioned in the introduction</a:t>
            </a:r>
            <a:endParaRPr lang="en-IE" sz="1600" dirty="0">
              <a:solidFill>
                <a:schemeClr val="tx2">
                  <a:lumMod val="60000"/>
                  <a:lumOff val="40000"/>
                </a:schemeClr>
              </a:solidFill>
              <a:latin typeface="Arial Nova" panose="020B0504020202020204" pitchFamily="34" charset="0"/>
            </a:endParaRPr>
          </a:p>
        </p:txBody>
      </p:sp>
      <p:pic>
        <p:nvPicPr>
          <p:cNvPr id="21" name="Picture 20">
            <a:extLst>
              <a:ext uri="{FF2B5EF4-FFF2-40B4-BE49-F238E27FC236}">
                <a16:creationId xmlns:a16="http://schemas.microsoft.com/office/drawing/2014/main" id="{65FAB3E1-E238-33F1-6D54-8F8B997C1772}"/>
              </a:ext>
            </a:extLst>
          </p:cNvPr>
          <p:cNvPicPr>
            <a:picLocks noChangeAspect="1"/>
          </p:cNvPicPr>
          <p:nvPr/>
        </p:nvPicPr>
        <p:blipFill>
          <a:blip r:embed="rId5"/>
          <a:stretch>
            <a:fillRect/>
          </a:stretch>
        </p:blipFill>
        <p:spPr>
          <a:xfrm>
            <a:off x="8715375" y="2757522"/>
            <a:ext cx="2973042" cy="3155999"/>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BECFEACE-503A-7B8E-5603-4300A6849871}"/>
              </a:ext>
            </a:extLst>
          </p:cNvPr>
          <p:cNvSpPr txBox="1"/>
          <p:nvPr/>
        </p:nvSpPr>
        <p:spPr>
          <a:xfrm>
            <a:off x="7997859" y="6098347"/>
            <a:ext cx="4334380" cy="553998"/>
          </a:xfrm>
          <a:prstGeom prst="rect">
            <a:avLst/>
          </a:prstGeom>
          <a:solidFill>
            <a:schemeClr val="bg1"/>
          </a:solidFill>
        </p:spPr>
        <p:txBody>
          <a:bodyPr wrap="square">
            <a:spAutoFit/>
          </a:bodyPr>
          <a:lstStyle/>
          <a:p>
            <a:r>
              <a:rPr lang="en-IE" sz="1000" dirty="0">
                <a:hlinkClick r:id="rId6"/>
              </a:rPr>
              <a:t>https://www.lemonde.fr/series-d-ete/article/2022/08/18/lucas-chancel-economiste-les-10-les-plus-aises-emettent-cinq-fois-plus-de-carbone-que-la-moitie-la-plus-pauvre-des-francais_6138356_3451060.html</a:t>
            </a:r>
            <a:r>
              <a:rPr lang="en-IE" sz="1000" dirty="0"/>
              <a:t> </a:t>
            </a:r>
          </a:p>
        </p:txBody>
      </p:sp>
    </p:spTree>
    <p:extLst>
      <p:ext uri="{BB962C8B-B14F-4D97-AF65-F5344CB8AC3E}">
        <p14:creationId xmlns:p14="http://schemas.microsoft.com/office/powerpoint/2010/main" val="397674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a:xfrm>
            <a:off x="480000" y="368300"/>
            <a:ext cx="11232000" cy="853017"/>
          </a:xfrm>
        </p:spPr>
        <p:txBody>
          <a:bodyPr/>
          <a:lstStyle/>
          <a:p>
            <a:r>
              <a:rPr lang="en-IE" dirty="0"/>
              <a:t>Limitations</a:t>
            </a:r>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a:xfrm>
            <a:off x="480000" y="1221319"/>
            <a:ext cx="11232000" cy="336549"/>
          </a:xfrm>
        </p:spPr>
        <p:txBody>
          <a:bodyPr/>
          <a:lstStyle/>
          <a:p>
            <a:r>
              <a:rPr lang="en-IE"/>
              <a:t>Prices, aggregation</a:t>
            </a:r>
            <a:endParaRPr lang="en-IE" dirty="0"/>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79425" y="1881188"/>
            <a:ext cx="5254625" cy="4032250"/>
          </a:xfrm>
        </p:spPr>
        <p:txBody>
          <a:bodyPr/>
          <a:lstStyle/>
          <a:p>
            <a:r>
              <a:rPr lang="en-IE" dirty="0"/>
              <a:t>Failure to consider price heterogeneity</a:t>
            </a:r>
          </a:p>
          <a:p>
            <a:pPr lvl="1"/>
            <a:r>
              <a:rPr lang="en-IE" dirty="0"/>
              <a:t>Industries buy their electricity at a lower cost than households do</a:t>
            </a:r>
          </a:p>
          <a:p>
            <a:pPr lvl="1"/>
            <a:endParaRPr lang="en-IE" dirty="0"/>
          </a:p>
          <a:p>
            <a:r>
              <a:rPr lang="en-IE" dirty="0"/>
              <a:t>The inevitable aggregation</a:t>
            </a:r>
          </a:p>
          <a:p>
            <a:pPr lvl="1"/>
            <a:r>
              <a:rPr lang="en-IE" b="1" dirty="0"/>
              <a:t>For regions</a:t>
            </a:r>
            <a:r>
              <a:rPr lang="en-IE" dirty="0"/>
              <a:t>: lack of data means that geographical areas with different economic or environmental characteristics have to be grouped together</a:t>
            </a:r>
          </a:p>
          <a:p>
            <a:pPr lvl="1"/>
            <a:r>
              <a:rPr lang="en-IE" b="1" dirty="0"/>
              <a:t>For sectors</a:t>
            </a:r>
            <a:r>
              <a:rPr lang="en-IE" dirty="0"/>
              <a:t>: grouping different companies within the same sector erases the disparities between the "best-in-class" and the rest</a:t>
            </a:r>
          </a:p>
          <a:p>
            <a:pPr lvl="1"/>
            <a:endParaRPr lang="en-IE" dirty="0"/>
          </a:p>
        </p:txBody>
      </p:sp>
      <p:grpSp>
        <p:nvGrpSpPr>
          <p:cNvPr id="10" name="Group 9">
            <a:extLst>
              <a:ext uri="{FF2B5EF4-FFF2-40B4-BE49-F238E27FC236}">
                <a16:creationId xmlns:a16="http://schemas.microsoft.com/office/drawing/2014/main" id="{3530D150-5674-E975-13CC-D504D6D4AE7B}"/>
              </a:ext>
            </a:extLst>
          </p:cNvPr>
          <p:cNvGrpSpPr/>
          <p:nvPr/>
        </p:nvGrpSpPr>
        <p:grpSpPr>
          <a:xfrm>
            <a:off x="6340911" y="794808"/>
            <a:ext cx="5371089" cy="5246932"/>
            <a:chOff x="6340911" y="794808"/>
            <a:chExt cx="5371089" cy="5246932"/>
          </a:xfrm>
        </p:grpSpPr>
        <p:pic>
          <p:nvPicPr>
            <p:cNvPr id="4" name="Picture 3">
              <a:extLst>
                <a:ext uri="{FF2B5EF4-FFF2-40B4-BE49-F238E27FC236}">
                  <a16:creationId xmlns:a16="http://schemas.microsoft.com/office/drawing/2014/main" id="{B828BFE2-92E4-30E7-C5B6-A38168CD8B01}"/>
                </a:ext>
              </a:extLst>
            </p:cNvPr>
            <p:cNvPicPr>
              <a:picLocks noChangeAspect="1"/>
            </p:cNvPicPr>
            <p:nvPr/>
          </p:nvPicPr>
          <p:blipFill>
            <a:blip r:embed="rId2"/>
            <a:stretch>
              <a:fillRect/>
            </a:stretch>
          </p:blipFill>
          <p:spPr>
            <a:xfrm>
              <a:off x="6704783" y="794808"/>
              <a:ext cx="4197259" cy="45434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A51EBA0-22EE-0130-F36D-4579BBFC5D7C}"/>
                </a:ext>
              </a:extLst>
            </p:cNvPr>
            <p:cNvSpPr txBox="1"/>
            <p:nvPr/>
          </p:nvSpPr>
          <p:spPr>
            <a:xfrm>
              <a:off x="6340911" y="5464659"/>
              <a:ext cx="5371089" cy="577081"/>
            </a:xfrm>
            <a:prstGeom prst="rect">
              <a:avLst/>
            </a:prstGeom>
            <a:noFill/>
          </p:spPr>
          <p:txBody>
            <a:bodyPr wrap="square">
              <a:spAutoFit/>
            </a:bodyPr>
            <a:lstStyle/>
            <a:p>
              <a:r>
                <a:rPr lang="en-IE" sz="1050" dirty="0"/>
                <a:t>Majeau-Bettez, G., Pauliuk, S., Wood, R., </a:t>
              </a:r>
              <a:r>
                <a:rPr lang="en-IE" sz="1050" dirty="0" err="1"/>
                <a:t>Bouman</a:t>
              </a:r>
              <a:r>
                <a:rPr lang="en-IE" sz="1050" dirty="0"/>
                <a:t>, E. A., &amp; Strømman, A. H. (2016). Balance issues in input–output analysis: A comment on physical inhomogeneity, aggregation bias, and coproduction. </a:t>
              </a:r>
              <a:r>
                <a:rPr lang="en-IE" sz="1050" i="1" dirty="0"/>
                <a:t>Ecological Economics</a:t>
              </a:r>
              <a:r>
                <a:rPr lang="en-IE" sz="1050" dirty="0"/>
                <a:t>, </a:t>
              </a:r>
              <a:r>
                <a:rPr lang="en-IE" sz="1050" i="1" dirty="0"/>
                <a:t>126</a:t>
              </a:r>
              <a:r>
                <a:rPr lang="en-IE" sz="1050" dirty="0"/>
                <a:t>, 188-197.</a:t>
              </a:r>
            </a:p>
          </p:txBody>
        </p:sp>
      </p:grpSp>
    </p:spTree>
    <p:extLst>
      <p:ext uri="{BB962C8B-B14F-4D97-AF65-F5344CB8AC3E}">
        <p14:creationId xmlns:p14="http://schemas.microsoft.com/office/powerpoint/2010/main" val="107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2516-C822-F05A-AF1B-E316FFA1207B}"/>
              </a:ext>
            </a:extLst>
          </p:cNvPr>
          <p:cNvSpPr>
            <a:spLocks noGrp="1"/>
          </p:cNvSpPr>
          <p:nvPr>
            <p:ph type="title"/>
          </p:nvPr>
        </p:nvSpPr>
        <p:spPr/>
        <p:txBody>
          <a:bodyPr/>
          <a:lstStyle/>
          <a:p>
            <a:r>
              <a:rPr lang="en-IE" dirty="0"/>
              <a:t>Limitations</a:t>
            </a:r>
          </a:p>
        </p:txBody>
      </p:sp>
      <p:sp>
        <p:nvSpPr>
          <p:cNvPr id="4" name="Content Placeholder 3">
            <a:extLst>
              <a:ext uri="{FF2B5EF4-FFF2-40B4-BE49-F238E27FC236}">
                <a16:creationId xmlns:a16="http://schemas.microsoft.com/office/drawing/2014/main" id="{330098E2-2847-7F5E-8004-CA892869F117}"/>
              </a:ext>
            </a:extLst>
          </p:cNvPr>
          <p:cNvSpPr>
            <a:spLocks noGrp="1"/>
          </p:cNvSpPr>
          <p:nvPr>
            <p:ph sz="quarter" idx="15"/>
          </p:nvPr>
        </p:nvSpPr>
        <p:spPr>
          <a:xfrm>
            <a:off x="478369" y="1881186"/>
            <a:ext cx="5516032" cy="4032251"/>
          </a:xfrm>
        </p:spPr>
        <p:txBody>
          <a:bodyPr/>
          <a:lstStyle/>
          <a:p>
            <a:r>
              <a:rPr lang="en-IE" dirty="0"/>
              <a:t>Complex to use the MRIO for foresight</a:t>
            </a:r>
          </a:p>
          <a:p>
            <a:pPr lvl="1"/>
            <a:r>
              <a:rPr lang="en-IE" dirty="0"/>
              <a:t>It is possible to modify certain parts of the table (final demand, electricity mix, etc.) but very few authors go beyond these changes</a:t>
            </a:r>
          </a:p>
          <a:p>
            <a:pPr lvl="1"/>
            <a:endParaRPr lang="en-IE" dirty="0"/>
          </a:p>
          <a:p>
            <a:pPr lvl="1"/>
            <a:r>
              <a:rPr lang="en-IE" dirty="0"/>
              <a:t>The economic structure of each sector is complex, and disrupting it can have significant repercussions on the rest of the table</a:t>
            </a:r>
          </a:p>
          <a:p>
            <a:pPr lvl="1"/>
            <a:endParaRPr lang="en-IE" dirty="0"/>
          </a:p>
          <a:p>
            <a:pPr lvl="1"/>
            <a:r>
              <a:rPr lang="en-IE" dirty="0"/>
              <a:t>The majority of studies are limited to short- or medium-term analyses</a:t>
            </a:r>
          </a:p>
        </p:txBody>
      </p:sp>
      <p:sp>
        <p:nvSpPr>
          <p:cNvPr id="5" name="Content Placeholder 4">
            <a:extLst>
              <a:ext uri="{FF2B5EF4-FFF2-40B4-BE49-F238E27FC236}">
                <a16:creationId xmlns:a16="http://schemas.microsoft.com/office/drawing/2014/main" id="{8BCB2B45-B95B-7510-5AE1-BB70C38EC69C}"/>
              </a:ext>
            </a:extLst>
          </p:cNvPr>
          <p:cNvSpPr>
            <a:spLocks noGrp="1"/>
          </p:cNvSpPr>
          <p:nvPr>
            <p:ph sz="quarter" idx="16"/>
          </p:nvPr>
        </p:nvSpPr>
        <p:spPr/>
        <p:txBody>
          <a:bodyPr/>
          <a:lstStyle/>
          <a:p>
            <a:endParaRPr lang="en-IE"/>
          </a:p>
        </p:txBody>
      </p:sp>
      <p:sp>
        <p:nvSpPr>
          <p:cNvPr id="3" name="Text Placeholder 2">
            <a:extLst>
              <a:ext uri="{FF2B5EF4-FFF2-40B4-BE49-F238E27FC236}">
                <a16:creationId xmlns:a16="http://schemas.microsoft.com/office/drawing/2014/main" id="{F37EDA03-E53F-B783-D693-A53262B4C5BE}"/>
              </a:ext>
            </a:extLst>
          </p:cNvPr>
          <p:cNvSpPr>
            <a:spLocks noGrp="1"/>
          </p:cNvSpPr>
          <p:nvPr>
            <p:ph type="body" idx="28"/>
          </p:nvPr>
        </p:nvSpPr>
        <p:spPr/>
        <p:txBody>
          <a:bodyPr/>
          <a:lstStyle/>
          <a:p>
            <a:r>
              <a:rPr lang="en-IE"/>
              <a:t>Projections</a:t>
            </a:r>
            <a:endParaRPr lang="en-IE" dirty="0"/>
          </a:p>
        </p:txBody>
      </p:sp>
      <p:pic>
        <p:nvPicPr>
          <p:cNvPr id="9" name="Picture 8">
            <a:extLst>
              <a:ext uri="{FF2B5EF4-FFF2-40B4-BE49-F238E27FC236}">
                <a16:creationId xmlns:a16="http://schemas.microsoft.com/office/drawing/2014/main" id="{D228AB8F-6722-062F-2471-2E2DF7402E09}"/>
              </a:ext>
            </a:extLst>
          </p:cNvPr>
          <p:cNvPicPr>
            <a:picLocks noChangeAspect="1"/>
          </p:cNvPicPr>
          <p:nvPr/>
        </p:nvPicPr>
        <p:blipFill>
          <a:blip r:embed="rId2"/>
          <a:stretch>
            <a:fillRect/>
          </a:stretch>
        </p:blipFill>
        <p:spPr>
          <a:xfrm>
            <a:off x="6197600" y="2136039"/>
            <a:ext cx="5994400" cy="3355240"/>
          </a:xfrm>
          <a:prstGeom prst="rect">
            <a:avLst/>
          </a:prstGeom>
        </p:spPr>
      </p:pic>
    </p:spTree>
    <p:extLst>
      <p:ext uri="{BB962C8B-B14F-4D97-AF65-F5344CB8AC3E}">
        <p14:creationId xmlns:p14="http://schemas.microsoft.com/office/powerpoint/2010/main" val="2751947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9B492-7236-39FB-7605-9335C71FA86A}"/>
              </a:ext>
            </a:extLst>
          </p:cNvPr>
          <p:cNvSpPr>
            <a:spLocks noGrp="1"/>
          </p:cNvSpPr>
          <p:nvPr>
            <p:ph type="title"/>
          </p:nvPr>
        </p:nvSpPr>
        <p:spPr/>
        <p:txBody>
          <a:bodyPr/>
          <a:lstStyle/>
          <a:p>
            <a:r>
              <a:rPr lang="en-IE" dirty="0"/>
              <a:t>Key messages</a:t>
            </a:r>
          </a:p>
        </p:txBody>
      </p:sp>
      <p:sp>
        <p:nvSpPr>
          <p:cNvPr id="10" name="Content Placeholder 9">
            <a:extLst>
              <a:ext uri="{FF2B5EF4-FFF2-40B4-BE49-F238E27FC236}">
                <a16:creationId xmlns:a16="http://schemas.microsoft.com/office/drawing/2014/main" id="{02A64A3C-B337-E44B-DD93-4AA0030C55BF}"/>
              </a:ext>
            </a:extLst>
          </p:cNvPr>
          <p:cNvSpPr>
            <a:spLocks noGrp="1"/>
          </p:cNvSpPr>
          <p:nvPr>
            <p:ph sz="quarter" idx="15"/>
          </p:nvPr>
        </p:nvSpPr>
        <p:spPr/>
        <p:txBody>
          <a:bodyPr/>
          <a:lstStyle/>
          <a:p>
            <a:pPr lvl="1"/>
            <a:r>
              <a:rPr lang="en-IE" dirty="0"/>
              <a:t>Input-output tables make it possible to mathematically link the sectors of an economy together – with strong assumptions</a:t>
            </a:r>
          </a:p>
          <a:p>
            <a:pPr lvl="1"/>
            <a:endParaRPr lang="en-IE" dirty="0"/>
          </a:p>
          <a:p>
            <a:pPr lvl="1"/>
            <a:r>
              <a:rPr lang="en-IE" dirty="0"/>
              <a:t>This makes it easy to trace value chains, the fact that the tables are symmetrical also makes it possible to resolve </a:t>
            </a:r>
            <a:r>
              <a:rPr lang="en-IE" b="1" dirty="0"/>
              <a:t>loop-forming chains</a:t>
            </a:r>
          </a:p>
          <a:p>
            <a:pPr lvl="1"/>
            <a:endParaRPr lang="en-IE" dirty="0"/>
          </a:p>
          <a:p>
            <a:pPr lvl="1"/>
            <a:r>
              <a:rPr lang="en-IE" dirty="0"/>
              <a:t>By using </a:t>
            </a:r>
            <a:r>
              <a:rPr lang="en-IE" b="1" dirty="0"/>
              <a:t>environmental extensions</a:t>
            </a:r>
            <a:r>
              <a:rPr lang="en-IE" dirty="0"/>
              <a:t>, it is possible to link a final demand to the environmental impacts of the production of all the goods and services needed to meet them</a:t>
            </a:r>
          </a:p>
        </p:txBody>
      </p:sp>
      <p:sp>
        <p:nvSpPr>
          <p:cNvPr id="8" name="Text Placeholder 7">
            <a:extLst>
              <a:ext uri="{FF2B5EF4-FFF2-40B4-BE49-F238E27FC236}">
                <a16:creationId xmlns:a16="http://schemas.microsoft.com/office/drawing/2014/main" id="{675435CA-CC3D-46F9-9428-0F522FF4F805}"/>
              </a:ext>
            </a:extLst>
          </p:cNvPr>
          <p:cNvSpPr>
            <a:spLocks noGrp="1"/>
          </p:cNvSpPr>
          <p:nvPr>
            <p:ph type="body" idx="28"/>
          </p:nvPr>
        </p:nvSpPr>
        <p:spPr/>
        <p:txBody>
          <a:bodyPr/>
          <a:lstStyle/>
          <a:p>
            <a:r>
              <a:rPr lang="en-IE" dirty="0"/>
              <a:t>What we have seen</a:t>
            </a:r>
          </a:p>
        </p:txBody>
      </p:sp>
      <p:pic>
        <p:nvPicPr>
          <p:cNvPr id="19" name="Picture 18" descr="A dirt road with trees and a row of trees&#10;&#10;Description automatically generated">
            <a:extLst>
              <a:ext uri="{FF2B5EF4-FFF2-40B4-BE49-F238E27FC236}">
                <a16:creationId xmlns:a16="http://schemas.microsoft.com/office/drawing/2014/main" id="{979ADCEC-9E94-6FC8-BD43-4C47F48E3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875" y="1074737"/>
            <a:ext cx="3225800" cy="4838700"/>
          </a:xfrm>
          <a:prstGeom prst="rect">
            <a:avLst/>
          </a:prstGeom>
        </p:spPr>
      </p:pic>
    </p:spTree>
    <p:extLst>
      <p:ext uri="{BB962C8B-B14F-4D97-AF65-F5344CB8AC3E}">
        <p14:creationId xmlns:p14="http://schemas.microsoft.com/office/powerpoint/2010/main" val="152033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9B492-7236-39FB-7605-9335C71FA86A}"/>
              </a:ext>
            </a:extLst>
          </p:cNvPr>
          <p:cNvSpPr>
            <a:spLocks noGrp="1"/>
          </p:cNvSpPr>
          <p:nvPr>
            <p:ph type="title"/>
          </p:nvPr>
        </p:nvSpPr>
        <p:spPr/>
        <p:txBody>
          <a:bodyPr/>
          <a:lstStyle/>
          <a:p>
            <a:r>
              <a:rPr lang="en-IE" dirty="0"/>
              <a:t>Key messages</a:t>
            </a:r>
          </a:p>
        </p:txBody>
      </p:sp>
      <p:sp>
        <p:nvSpPr>
          <p:cNvPr id="10" name="Content Placeholder 9">
            <a:extLst>
              <a:ext uri="{FF2B5EF4-FFF2-40B4-BE49-F238E27FC236}">
                <a16:creationId xmlns:a16="http://schemas.microsoft.com/office/drawing/2014/main" id="{02A64A3C-B337-E44B-DD93-4AA0030C55BF}"/>
              </a:ext>
            </a:extLst>
          </p:cNvPr>
          <p:cNvSpPr>
            <a:spLocks noGrp="1"/>
          </p:cNvSpPr>
          <p:nvPr>
            <p:ph sz="quarter" idx="15"/>
          </p:nvPr>
        </p:nvSpPr>
        <p:spPr/>
        <p:txBody>
          <a:bodyPr/>
          <a:lstStyle/>
          <a:p>
            <a:pPr lvl="1"/>
            <a:r>
              <a:rPr lang="en-IE" dirty="0"/>
              <a:t>Multi-regional tables enable international traceability of value chains</a:t>
            </a:r>
          </a:p>
          <a:p>
            <a:pPr lvl="1"/>
            <a:endParaRPr lang="en-IE" dirty="0"/>
          </a:p>
          <a:p>
            <a:pPr lvl="1"/>
            <a:r>
              <a:rPr lang="en-IE" dirty="0"/>
              <a:t>They are used to calculate the carbon footprints of countries, </a:t>
            </a:r>
            <a:r>
              <a:rPr lang="en-IE" i="1" dirty="0"/>
              <a:t>offshoring </a:t>
            </a:r>
            <a:r>
              <a:rPr lang="en-IE" dirty="0"/>
              <a:t>of impacts: carbon, water, materials, biodiversity, etc.</a:t>
            </a:r>
          </a:p>
          <a:p>
            <a:pPr lvl="1"/>
            <a:endParaRPr lang="en-IE" dirty="0"/>
          </a:p>
          <a:p>
            <a:pPr lvl="1"/>
            <a:r>
              <a:rPr lang="en-IE" dirty="0"/>
              <a:t>Input-output is a powerful tool as long as we are aware of its limits (monetary proxy, price homogeneity, aggregation)</a:t>
            </a:r>
          </a:p>
        </p:txBody>
      </p:sp>
      <p:sp>
        <p:nvSpPr>
          <p:cNvPr id="8" name="Text Placeholder 7">
            <a:extLst>
              <a:ext uri="{FF2B5EF4-FFF2-40B4-BE49-F238E27FC236}">
                <a16:creationId xmlns:a16="http://schemas.microsoft.com/office/drawing/2014/main" id="{675435CA-CC3D-46F9-9428-0F522FF4F805}"/>
              </a:ext>
            </a:extLst>
          </p:cNvPr>
          <p:cNvSpPr>
            <a:spLocks noGrp="1"/>
          </p:cNvSpPr>
          <p:nvPr>
            <p:ph type="body" idx="28"/>
          </p:nvPr>
        </p:nvSpPr>
        <p:spPr/>
        <p:txBody>
          <a:bodyPr/>
          <a:lstStyle/>
          <a:p>
            <a:r>
              <a:rPr lang="en-IE" dirty="0"/>
              <a:t>What we have seen</a:t>
            </a:r>
          </a:p>
        </p:txBody>
      </p:sp>
      <p:pic>
        <p:nvPicPr>
          <p:cNvPr id="6" name="Content Placeholder 5" descr="An industrial area with many pipes&#10;&#10;Description automatically generated">
            <a:extLst>
              <a:ext uri="{FF2B5EF4-FFF2-40B4-BE49-F238E27FC236}">
                <a16:creationId xmlns:a16="http://schemas.microsoft.com/office/drawing/2014/main" id="{D6B0A8D9-C331-C5D5-72FF-2E79A1E2EBD7}"/>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400800" y="2115103"/>
            <a:ext cx="5313363" cy="3564420"/>
          </a:xfrm>
        </p:spPr>
      </p:pic>
    </p:spTree>
    <p:extLst>
      <p:ext uri="{BB962C8B-B14F-4D97-AF65-F5344CB8AC3E}">
        <p14:creationId xmlns:p14="http://schemas.microsoft.com/office/powerpoint/2010/main" val="195054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QUESTIONS et transmission</a:t>
            </a:r>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2640370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4A0152-39D3-FD03-F647-673BA3068B7D}"/>
              </a:ext>
            </a:extLst>
          </p:cNvPr>
          <p:cNvSpPr>
            <a:spLocks noGrp="1"/>
          </p:cNvSpPr>
          <p:nvPr>
            <p:ph type="title"/>
          </p:nvPr>
        </p:nvSpPr>
        <p:spPr/>
        <p:txBody>
          <a:bodyPr/>
          <a:lstStyle/>
          <a:p>
            <a:endParaRPr lang="en-IE" dirty="0"/>
          </a:p>
        </p:txBody>
      </p:sp>
      <p:sp>
        <p:nvSpPr>
          <p:cNvPr id="6" name="Text Placeholder 5">
            <a:extLst>
              <a:ext uri="{FF2B5EF4-FFF2-40B4-BE49-F238E27FC236}">
                <a16:creationId xmlns:a16="http://schemas.microsoft.com/office/drawing/2014/main" id="{2DB71E18-AE2F-3193-9E2E-A18DA21E9E11}"/>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79A5920D-340D-B7A1-C5D7-2FAAFF1D2E8C}"/>
              </a:ext>
            </a:extLst>
          </p:cNvPr>
          <p:cNvSpPr>
            <a:spLocks noGrp="1"/>
          </p:cNvSpPr>
          <p:nvPr>
            <p:ph sz="quarter" idx="15"/>
          </p:nvPr>
        </p:nvSpPr>
        <p:spPr/>
        <p:txBody>
          <a:bodyPr/>
          <a:lstStyle/>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r>
              <a:rPr lang="en-IE" dirty="0"/>
              <a:t>Le code, le </a:t>
            </a:r>
            <a:r>
              <a:rPr lang="en-IE" dirty="0" err="1"/>
              <a:t>fichier</a:t>
            </a:r>
            <a:r>
              <a:rPr lang="en-IE" dirty="0"/>
              <a:t> </a:t>
            </a:r>
            <a:r>
              <a:rPr lang="en-IE" dirty="0" err="1"/>
              <a:t>d’exercice</a:t>
            </a:r>
            <a:r>
              <a:rPr lang="en-IE" dirty="0"/>
              <a:t> et </a:t>
            </a:r>
            <a:r>
              <a:rPr lang="en-IE" dirty="0" err="1"/>
              <a:t>sa</a:t>
            </a:r>
            <a:r>
              <a:rPr lang="en-IE" dirty="0"/>
              <a:t> correction, les slides </a:t>
            </a:r>
            <a:r>
              <a:rPr lang="en-IE" dirty="0" err="1"/>
              <a:t>sont</a:t>
            </a:r>
            <a:r>
              <a:rPr lang="en-IE" dirty="0"/>
              <a:t> </a:t>
            </a:r>
            <a:r>
              <a:rPr lang="en-IE" dirty="0" err="1"/>
              <a:t>disponibles</a:t>
            </a:r>
            <a:r>
              <a:rPr lang="en-IE" dirty="0"/>
              <a:t> à</a:t>
            </a:r>
            <a:br>
              <a:rPr lang="en-IE" dirty="0"/>
            </a:br>
            <a:r>
              <a:rPr lang="en-IE" dirty="0">
                <a:hlinkClick r:id="rId2"/>
              </a:rPr>
              <a:t>https://github.com/thomasgibon/io-footprinting/tree/master/luxstrat</a:t>
            </a:r>
            <a:r>
              <a:rPr lang="en-IE" dirty="0"/>
              <a:t> </a:t>
            </a:r>
          </a:p>
        </p:txBody>
      </p:sp>
    </p:spTree>
    <p:extLst>
      <p:ext uri="{BB962C8B-B14F-4D97-AF65-F5344CB8AC3E}">
        <p14:creationId xmlns:p14="http://schemas.microsoft.com/office/powerpoint/2010/main" val="202914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What do IO tables look like?</a:t>
            </a:r>
          </a:p>
        </p:txBody>
      </p:sp>
      <p:pic>
        <p:nvPicPr>
          <p:cNvPr id="14" name="Content Placeholder 13" descr="Farmer">
            <a:extLst>
              <a:ext uri="{FF2B5EF4-FFF2-40B4-BE49-F238E27FC236}">
                <a16:creationId xmlns:a16="http://schemas.microsoft.com/office/drawing/2014/main" id="{02C82FE2-C080-4D8A-B30F-901BFC307AAB}"/>
              </a:ext>
            </a:extLst>
          </p:cNvPr>
          <p:cNvPicPr>
            <a:picLocks noGrp="1" noChangeAspect="1"/>
          </p:cNvPicPr>
          <p:nvPr>
            <p:ph sz="quarter" idx="15"/>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8765" y="1737630"/>
            <a:ext cx="914400" cy="914400"/>
          </a:xfrm>
        </p:spPr>
      </p:pic>
      <p:pic>
        <p:nvPicPr>
          <p:cNvPr id="16" name="Content Placeholder 15" descr="Factory">
            <a:extLst>
              <a:ext uri="{FF2B5EF4-FFF2-40B4-BE49-F238E27FC236}">
                <a16:creationId xmlns:a16="http://schemas.microsoft.com/office/drawing/2014/main" id="{0549F6E9-ED12-42C8-85D2-B4B199E07A9F}"/>
              </a:ext>
            </a:extLst>
          </p:cNvPr>
          <p:cNvPicPr>
            <a:picLocks noGrp="1" noChangeAspect="1"/>
          </p:cNvPicPr>
          <p:nvPr>
            <p:ph sz="quarter" idx="16"/>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36027" y="4055574"/>
            <a:ext cx="914400" cy="914400"/>
          </a:xfrm>
        </p:spPr>
      </p:pic>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a:t>Representation of interactions between sectors of the economy</a:t>
            </a:r>
          </a:p>
        </p:txBody>
      </p:sp>
      <p:pic>
        <p:nvPicPr>
          <p:cNvPr id="18" name="Graphic 17" descr="Box">
            <a:extLst>
              <a:ext uri="{FF2B5EF4-FFF2-40B4-BE49-F238E27FC236}">
                <a16:creationId xmlns:a16="http://schemas.microsoft.com/office/drawing/2014/main" id="{2B208487-FF2C-4CEC-AB7D-44D3537FFA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136" y="3329048"/>
            <a:ext cx="914400" cy="914400"/>
          </a:xfrm>
          <a:prstGeom prst="rect">
            <a:avLst/>
          </a:prstGeom>
        </p:spPr>
      </p:pic>
      <p:pic>
        <p:nvPicPr>
          <p:cNvPr id="20" name="Graphic 19" descr="Waiter">
            <a:extLst>
              <a:ext uri="{FF2B5EF4-FFF2-40B4-BE49-F238E27FC236}">
                <a16:creationId xmlns:a16="http://schemas.microsoft.com/office/drawing/2014/main" id="{B643826F-BC71-48D4-9080-79143D0A39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38765" y="4428086"/>
            <a:ext cx="914400" cy="914400"/>
          </a:xfrm>
          <a:prstGeom prst="rect">
            <a:avLst/>
          </a:prstGeom>
        </p:spPr>
      </p:pic>
      <p:pic>
        <p:nvPicPr>
          <p:cNvPr id="22" name="Graphic 21" descr="Mining tools">
            <a:extLst>
              <a:ext uri="{FF2B5EF4-FFF2-40B4-BE49-F238E27FC236}">
                <a16:creationId xmlns:a16="http://schemas.microsoft.com/office/drawing/2014/main" id="{F18D0C7A-A781-4AEB-AC30-EA5F3B1C29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36027" y="2194830"/>
            <a:ext cx="914400" cy="914400"/>
          </a:xfrm>
          <a:prstGeom prst="rect">
            <a:avLst/>
          </a:prstGeom>
        </p:spPr>
      </p:pic>
      <p:pic>
        <p:nvPicPr>
          <p:cNvPr id="24" name="Graphic 23" descr="Family with two children">
            <a:extLst>
              <a:ext uri="{FF2B5EF4-FFF2-40B4-BE49-F238E27FC236}">
                <a16:creationId xmlns:a16="http://schemas.microsoft.com/office/drawing/2014/main" id="{A360B3B5-0698-4A09-8734-12A15E01AF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08031" y="5560778"/>
            <a:ext cx="914400" cy="914400"/>
          </a:xfrm>
          <a:prstGeom prst="rect">
            <a:avLst/>
          </a:prstGeom>
        </p:spPr>
      </p:pic>
      <p:pic>
        <p:nvPicPr>
          <p:cNvPr id="26" name="Graphic 25" descr="Bank">
            <a:extLst>
              <a:ext uri="{FF2B5EF4-FFF2-40B4-BE49-F238E27FC236}">
                <a16:creationId xmlns:a16="http://schemas.microsoft.com/office/drawing/2014/main" id="{520EA500-3264-48DE-81EF-3DC1358B92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21139" y="5560778"/>
            <a:ext cx="914400" cy="914400"/>
          </a:xfrm>
          <a:prstGeom prst="rect">
            <a:avLst/>
          </a:prstGeom>
        </p:spPr>
      </p:pic>
      <p:cxnSp>
        <p:nvCxnSpPr>
          <p:cNvPr id="34" name="Straight Arrow Connector 33">
            <a:extLst>
              <a:ext uri="{FF2B5EF4-FFF2-40B4-BE49-F238E27FC236}">
                <a16:creationId xmlns:a16="http://schemas.microsoft.com/office/drawing/2014/main" id="{B4602689-695D-42A3-BDE5-36F3B37021F7}"/>
              </a:ext>
            </a:extLst>
          </p:cNvPr>
          <p:cNvCxnSpPr>
            <a:cxnSpLocks/>
            <a:stCxn id="16" idx="1"/>
            <a:endCxn id="20" idx="3"/>
          </p:cNvCxnSpPr>
          <p:nvPr/>
        </p:nvCxnSpPr>
        <p:spPr>
          <a:xfrm flipH="1">
            <a:off x="2853165" y="4512774"/>
            <a:ext cx="882862" cy="37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99280F-CCC3-4D90-A44E-2C8542ADD852}"/>
              </a:ext>
            </a:extLst>
          </p:cNvPr>
          <p:cNvCxnSpPr>
            <a:cxnSpLocks/>
            <a:stCxn id="14" idx="2"/>
            <a:endCxn id="20" idx="0"/>
          </p:cNvCxnSpPr>
          <p:nvPr/>
        </p:nvCxnSpPr>
        <p:spPr>
          <a:xfrm>
            <a:off x="2395965" y="2652030"/>
            <a:ext cx="0" cy="177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CCCA345-ADE1-42E0-83D7-7A7564E79E67}"/>
              </a:ext>
            </a:extLst>
          </p:cNvPr>
          <p:cNvCxnSpPr>
            <a:cxnSpLocks/>
          </p:cNvCxnSpPr>
          <p:nvPr/>
        </p:nvCxnSpPr>
        <p:spPr>
          <a:xfrm>
            <a:off x="2708031" y="5342486"/>
            <a:ext cx="145134" cy="36280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822B4528-B4A5-4600-B78F-6EE4D1814CE0}"/>
              </a:ext>
            </a:extLst>
          </p:cNvPr>
          <p:cNvCxnSpPr>
            <a:cxnSpLocks/>
            <a:endCxn id="26" idx="0"/>
          </p:cNvCxnSpPr>
          <p:nvPr/>
        </p:nvCxnSpPr>
        <p:spPr>
          <a:xfrm>
            <a:off x="1207066" y="4243448"/>
            <a:ext cx="471273" cy="13173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1917198541"/>
              </p:ext>
            </p:extLst>
          </p:nvPr>
        </p:nvGraphicFramePr>
        <p:xfrm>
          <a:off x="6356838"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2518596080"/>
              </p:ext>
            </p:extLst>
          </p:nvPr>
        </p:nvGraphicFramePr>
        <p:xfrm>
          <a:off x="10100649"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5116"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05116"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05116"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05116"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05116"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6616"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56672"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6728"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6784"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96838"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00649"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6649" y="1550347"/>
            <a:ext cx="540000" cy="540000"/>
          </a:xfrm>
          <a:prstGeom prst="rect">
            <a:avLst/>
          </a:prstGeom>
        </p:spPr>
      </p:pic>
      <p:sp>
        <p:nvSpPr>
          <p:cNvPr id="76" name="TextBox 75">
            <a:extLst>
              <a:ext uri="{FF2B5EF4-FFF2-40B4-BE49-F238E27FC236}">
                <a16:creationId xmlns:a16="http://schemas.microsoft.com/office/drawing/2014/main" id="{774660A2-178E-488F-85F7-CF6791D606E8}"/>
              </a:ext>
            </a:extLst>
          </p:cNvPr>
          <p:cNvSpPr txBox="1"/>
          <p:nvPr/>
        </p:nvSpPr>
        <p:spPr>
          <a:xfrm>
            <a:off x="2445421" y="3655061"/>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5</a:t>
            </a:r>
          </a:p>
        </p:txBody>
      </p:sp>
      <p:sp>
        <p:nvSpPr>
          <p:cNvPr id="77" name="TextBox 76">
            <a:extLst>
              <a:ext uri="{FF2B5EF4-FFF2-40B4-BE49-F238E27FC236}">
                <a16:creationId xmlns:a16="http://schemas.microsoft.com/office/drawing/2014/main" id="{8205DE84-EB16-46BF-91B9-43B1CA2C6897}"/>
              </a:ext>
            </a:extLst>
          </p:cNvPr>
          <p:cNvSpPr txBox="1"/>
          <p:nvPr/>
        </p:nvSpPr>
        <p:spPr>
          <a:xfrm>
            <a:off x="3121841" y="4224526"/>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1</a:t>
            </a:r>
          </a:p>
        </p:txBody>
      </p:sp>
      <p:sp>
        <p:nvSpPr>
          <p:cNvPr id="78" name="TextBox 77">
            <a:extLst>
              <a:ext uri="{FF2B5EF4-FFF2-40B4-BE49-F238E27FC236}">
                <a16:creationId xmlns:a16="http://schemas.microsoft.com/office/drawing/2014/main" id="{F7CBAB75-0BEE-4C6B-9D29-6B068921E51D}"/>
              </a:ext>
            </a:extLst>
          </p:cNvPr>
          <p:cNvSpPr txBox="1"/>
          <p:nvPr/>
        </p:nvSpPr>
        <p:spPr>
          <a:xfrm>
            <a:off x="1442572" y="4532615"/>
            <a:ext cx="200376" cy="430887"/>
          </a:xfrm>
          <a:prstGeom prst="rect">
            <a:avLst/>
          </a:prstGeom>
          <a:noFill/>
        </p:spPr>
        <p:txBody>
          <a:bodyPr wrap="none" lIns="0" tIns="0" rIns="0" bIns="0" rtlCol="0" anchor="b">
            <a:spAutoFit/>
          </a:bodyPr>
          <a:lstStyle/>
          <a:p>
            <a:pPr algn="l"/>
            <a:r>
              <a:rPr lang="en-IE" sz="2800" dirty="0">
                <a:solidFill>
                  <a:schemeClr val="accent6"/>
                </a:solidFill>
                <a:latin typeface="+mn-lt"/>
              </a:rPr>
              <a:t>4</a:t>
            </a:r>
          </a:p>
        </p:txBody>
      </p:sp>
      <p:sp>
        <p:nvSpPr>
          <p:cNvPr id="79" name="TextBox 78">
            <a:extLst>
              <a:ext uri="{FF2B5EF4-FFF2-40B4-BE49-F238E27FC236}">
                <a16:creationId xmlns:a16="http://schemas.microsoft.com/office/drawing/2014/main" id="{BC3F26D9-F81C-45EE-B373-D09815F76A82}"/>
              </a:ext>
            </a:extLst>
          </p:cNvPr>
          <p:cNvSpPr txBox="1"/>
          <p:nvPr/>
        </p:nvSpPr>
        <p:spPr>
          <a:xfrm flipH="1">
            <a:off x="2881945" y="5169387"/>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sp>
        <p:nvSpPr>
          <p:cNvPr id="80" name="Arc 79">
            <a:extLst>
              <a:ext uri="{FF2B5EF4-FFF2-40B4-BE49-F238E27FC236}">
                <a16:creationId xmlns:a16="http://schemas.microsoft.com/office/drawing/2014/main" id="{37E3DF9A-11A1-424D-8394-270138D93B9B}"/>
              </a:ext>
            </a:extLst>
          </p:cNvPr>
          <p:cNvSpPr/>
          <p:nvPr/>
        </p:nvSpPr>
        <p:spPr>
          <a:xfrm rot="8100000">
            <a:off x="101451" y="3407464"/>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1" name="TextBox 80">
            <a:extLst>
              <a:ext uri="{FF2B5EF4-FFF2-40B4-BE49-F238E27FC236}">
                <a16:creationId xmlns:a16="http://schemas.microsoft.com/office/drawing/2014/main" id="{CA6BBE75-04E9-43C4-A3A1-EBDD76B0A99E}"/>
              </a:ext>
            </a:extLst>
          </p:cNvPr>
          <p:cNvSpPr txBox="1"/>
          <p:nvPr/>
        </p:nvSpPr>
        <p:spPr>
          <a:xfrm>
            <a:off x="303657" y="2941261"/>
            <a:ext cx="200376" cy="430887"/>
          </a:xfrm>
          <a:prstGeom prst="rect">
            <a:avLst/>
          </a:prstGeom>
          <a:noFill/>
        </p:spPr>
        <p:txBody>
          <a:bodyPr wrap="none" lIns="0" tIns="0" rIns="0" bIns="0" rtlCol="0" anchor="b">
            <a:spAutoFit/>
          </a:bodyPr>
          <a:lstStyle/>
          <a:p>
            <a:pPr algn="l"/>
            <a:r>
              <a:rPr lang="en-IE" sz="2800" dirty="0">
                <a:solidFill>
                  <a:schemeClr val="accent1"/>
                </a:solidFill>
              </a:rPr>
              <a:t>1</a:t>
            </a:r>
            <a:endParaRPr lang="en-IE" sz="2800" dirty="0">
              <a:solidFill>
                <a:schemeClr val="accent1"/>
              </a:solidFill>
              <a:latin typeface="+mn-lt"/>
            </a:endParaRPr>
          </a:p>
        </p:txBody>
      </p:sp>
      <p:cxnSp>
        <p:nvCxnSpPr>
          <p:cNvPr id="28" name="Straight Arrow Connector 27">
            <a:extLst>
              <a:ext uri="{FF2B5EF4-FFF2-40B4-BE49-F238E27FC236}">
                <a16:creationId xmlns:a16="http://schemas.microsoft.com/office/drawing/2014/main" id="{B3AAFF98-DD42-499E-8F1A-D48648CFE5E4}"/>
              </a:ext>
            </a:extLst>
          </p:cNvPr>
          <p:cNvCxnSpPr/>
          <p:nvPr/>
        </p:nvCxnSpPr>
        <p:spPr>
          <a:xfrm flipH="1" flipV="1">
            <a:off x="2708031" y="2127738"/>
            <a:ext cx="1027996" cy="33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A724F3-8FFA-4C47-A682-D6135C7A7762}"/>
              </a:ext>
            </a:extLst>
          </p:cNvPr>
          <p:cNvCxnSpPr>
            <a:cxnSpLocks/>
          </p:cNvCxnSpPr>
          <p:nvPr/>
        </p:nvCxnSpPr>
        <p:spPr>
          <a:xfrm>
            <a:off x="2708031" y="2652030"/>
            <a:ext cx="1027996" cy="149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19C657-368F-44A7-B805-FF388357C9A9}"/>
              </a:ext>
            </a:extLst>
          </p:cNvPr>
          <p:cNvCxnSpPr>
            <a:cxnSpLocks/>
          </p:cNvCxnSpPr>
          <p:nvPr/>
        </p:nvCxnSpPr>
        <p:spPr>
          <a:xfrm flipH="1">
            <a:off x="1517146" y="2764376"/>
            <a:ext cx="2218881" cy="78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EAF79C8-A101-4987-82C2-B10F684AFC01}"/>
              </a:ext>
            </a:extLst>
          </p:cNvPr>
          <p:cNvCxnSpPr>
            <a:cxnSpLocks/>
            <a:stCxn id="16" idx="0"/>
            <a:endCxn id="22" idx="2"/>
          </p:cNvCxnSpPr>
          <p:nvPr/>
        </p:nvCxnSpPr>
        <p:spPr>
          <a:xfrm flipV="1">
            <a:off x="4193227" y="3109230"/>
            <a:ext cx="0" cy="94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FA4FBD-E8B1-485F-8734-ED6F5EB47461}"/>
              </a:ext>
            </a:extLst>
          </p:cNvPr>
          <p:cNvSpPr txBox="1"/>
          <p:nvPr/>
        </p:nvSpPr>
        <p:spPr>
          <a:xfrm>
            <a:off x="3251205" y="1896554"/>
            <a:ext cx="400751" cy="430887"/>
          </a:xfrm>
          <a:prstGeom prst="rect">
            <a:avLst/>
          </a:prstGeom>
          <a:noFill/>
        </p:spPr>
        <p:txBody>
          <a:bodyPr wrap="none" lIns="0" tIns="0" rIns="0" bIns="0" rtlCol="0" anchor="b">
            <a:spAutoFit/>
          </a:bodyPr>
          <a:lstStyle/>
          <a:p>
            <a:pPr algn="l"/>
            <a:r>
              <a:rPr lang="en-IE" sz="2800" dirty="0">
                <a:solidFill>
                  <a:schemeClr val="accent1"/>
                </a:solidFill>
              </a:rPr>
              <a:t>10</a:t>
            </a:r>
            <a:endParaRPr lang="en-IE" sz="2800" dirty="0">
              <a:solidFill>
                <a:schemeClr val="accent1"/>
              </a:solidFill>
              <a:latin typeface="+mn-lt"/>
            </a:endParaRPr>
          </a:p>
        </p:txBody>
      </p:sp>
      <p:sp>
        <p:nvSpPr>
          <p:cNvPr id="73" name="TextBox 72">
            <a:extLst>
              <a:ext uri="{FF2B5EF4-FFF2-40B4-BE49-F238E27FC236}">
                <a16:creationId xmlns:a16="http://schemas.microsoft.com/office/drawing/2014/main" id="{69E0F0FE-7190-4DC2-A954-BC2B2FDABD8B}"/>
              </a:ext>
            </a:extLst>
          </p:cNvPr>
          <p:cNvSpPr txBox="1"/>
          <p:nvPr/>
        </p:nvSpPr>
        <p:spPr>
          <a:xfrm>
            <a:off x="4241407" y="3390513"/>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6</a:t>
            </a:r>
          </a:p>
        </p:txBody>
      </p:sp>
      <p:sp>
        <p:nvSpPr>
          <p:cNvPr id="74" name="TextBox 73">
            <a:extLst>
              <a:ext uri="{FF2B5EF4-FFF2-40B4-BE49-F238E27FC236}">
                <a16:creationId xmlns:a16="http://schemas.microsoft.com/office/drawing/2014/main" id="{7569A60A-B40A-4326-A625-FC8C6AEC70C3}"/>
              </a:ext>
            </a:extLst>
          </p:cNvPr>
          <p:cNvSpPr txBox="1"/>
          <p:nvPr/>
        </p:nvSpPr>
        <p:spPr>
          <a:xfrm>
            <a:off x="3261445" y="3030040"/>
            <a:ext cx="200376" cy="430887"/>
          </a:xfrm>
          <a:prstGeom prst="rect">
            <a:avLst/>
          </a:prstGeom>
          <a:noFill/>
        </p:spPr>
        <p:txBody>
          <a:bodyPr wrap="none" lIns="0" tIns="0" rIns="0" bIns="0" rtlCol="0" anchor="b">
            <a:spAutoFit/>
          </a:bodyPr>
          <a:lstStyle/>
          <a:p>
            <a:pPr algn="l"/>
            <a:r>
              <a:rPr lang="en-IE" sz="2800" dirty="0">
                <a:solidFill>
                  <a:schemeClr val="accent1"/>
                </a:solidFill>
              </a:rPr>
              <a:t>7</a:t>
            </a:r>
            <a:endParaRPr lang="en-IE" sz="2800" dirty="0">
              <a:solidFill>
                <a:schemeClr val="accent1"/>
              </a:solidFill>
              <a:latin typeface="+mn-lt"/>
            </a:endParaRPr>
          </a:p>
        </p:txBody>
      </p:sp>
      <p:sp>
        <p:nvSpPr>
          <p:cNvPr id="75" name="TextBox 74">
            <a:extLst>
              <a:ext uri="{FF2B5EF4-FFF2-40B4-BE49-F238E27FC236}">
                <a16:creationId xmlns:a16="http://schemas.microsoft.com/office/drawing/2014/main" id="{30719109-40CE-4666-8823-AB38C792B0B3}"/>
              </a:ext>
            </a:extLst>
          </p:cNvPr>
          <p:cNvSpPr txBox="1"/>
          <p:nvPr/>
        </p:nvSpPr>
        <p:spPr>
          <a:xfrm>
            <a:off x="1901764" y="2870589"/>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3</a:t>
            </a:r>
          </a:p>
        </p:txBody>
      </p:sp>
      <p:sp>
        <p:nvSpPr>
          <p:cNvPr id="82" name="Arc 81">
            <a:extLst>
              <a:ext uri="{FF2B5EF4-FFF2-40B4-BE49-F238E27FC236}">
                <a16:creationId xmlns:a16="http://schemas.microsoft.com/office/drawing/2014/main" id="{E14B0E3F-AF68-4DCE-BEF4-FACA2E0AB764}"/>
              </a:ext>
            </a:extLst>
          </p:cNvPr>
          <p:cNvSpPr/>
          <p:nvPr/>
        </p:nvSpPr>
        <p:spPr>
          <a:xfrm rot="8100000">
            <a:off x="1411652" y="1745438"/>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3" name="TextBox 82">
            <a:extLst>
              <a:ext uri="{FF2B5EF4-FFF2-40B4-BE49-F238E27FC236}">
                <a16:creationId xmlns:a16="http://schemas.microsoft.com/office/drawing/2014/main" id="{D01EB84F-BF77-4CFF-B7E7-F79DD5A69981}"/>
              </a:ext>
            </a:extLst>
          </p:cNvPr>
          <p:cNvSpPr txBox="1"/>
          <p:nvPr/>
        </p:nvSpPr>
        <p:spPr>
          <a:xfrm>
            <a:off x="835491" y="1869655"/>
            <a:ext cx="500137" cy="430887"/>
          </a:xfrm>
          <a:prstGeom prst="rect">
            <a:avLst/>
          </a:prstGeom>
          <a:noFill/>
        </p:spPr>
        <p:txBody>
          <a:bodyPr wrap="none" lIns="0" tIns="0" rIns="0" bIns="0" rtlCol="0" anchor="b">
            <a:spAutoFit/>
          </a:bodyPr>
          <a:lstStyle/>
          <a:p>
            <a:pPr algn="l"/>
            <a:r>
              <a:rPr lang="en-IE" sz="2800" dirty="0">
                <a:solidFill>
                  <a:schemeClr val="accent1"/>
                </a:solidFill>
              </a:rPr>
              <a:t>0.5</a:t>
            </a:r>
            <a:endParaRPr lang="en-IE" sz="2800" dirty="0">
              <a:solidFill>
                <a:schemeClr val="accent1"/>
              </a:solidFill>
              <a:latin typeface="+mn-lt"/>
            </a:endParaRPr>
          </a:p>
        </p:txBody>
      </p:sp>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487587" cy="276999"/>
          </a:xfrm>
          <a:prstGeom prst="rect">
            <a:avLst/>
          </a:prstGeom>
          <a:noFill/>
        </p:spPr>
        <p:txBody>
          <a:bodyPr wrap="none" lIns="0" tIns="0" rIns="0" bIns="0" rtlCol="0" anchor="b">
            <a:spAutoFit/>
          </a:bodyPr>
          <a:lstStyle/>
          <a:p>
            <a:r>
              <a:rPr lang="en-IE">
                <a:solidFill>
                  <a:schemeClr val="accent1"/>
                </a:solidFill>
              </a:rPr>
              <a:t>In M€ per year</a:t>
            </a:r>
            <a:endParaRPr lang="en-IE" dirty="0">
              <a:solidFill>
                <a:schemeClr val="accent1"/>
              </a:solidFill>
              <a:latin typeface="+mn-lt"/>
            </a:endParaRPr>
          </a:p>
        </p:txBody>
      </p:sp>
      <p:cxnSp>
        <p:nvCxnSpPr>
          <p:cNvPr id="86" name="Straight Arrow Connector 85">
            <a:extLst>
              <a:ext uri="{FF2B5EF4-FFF2-40B4-BE49-F238E27FC236}">
                <a16:creationId xmlns:a16="http://schemas.microsoft.com/office/drawing/2014/main" id="{637FFBCC-B476-4BCC-B331-B083054AFE22}"/>
              </a:ext>
            </a:extLst>
          </p:cNvPr>
          <p:cNvCxnSpPr>
            <a:cxnSpLocks/>
          </p:cNvCxnSpPr>
          <p:nvPr/>
        </p:nvCxnSpPr>
        <p:spPr>
          <a:xfrm flipH="1" flipV="1">
            <a:off x="1460656" y="4085948"/>
            <a:ext cx="651148" cy="59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91815C-9504-4BC1-AEBE-CC363FF39CD8}"/>
              </a:ext>
            </a:extLst>
          </p:cNvPr>
          <p:cNvSpPr txBox="1"/>
          <p:nvPr/>
        </p:nvSpPr>
        <p:spPr>
          <a:xfrm>
            <a:off x="1824212" y="4004966"/>
            <a:ext cx="200376" cy="430887"/>
          </a:xfrm>
          <a:prstGeom prst="rect">
            <a:avLst/>
          </a:prstGeom>
          <a:noFill/>
        </p:spPr>
        <p:txBody>
          <a:bodyPr wrap="none" lIns="0" tIns="0" rIns="0" bIns="0" rtlCol="0" anchor="b">
            <a:spAutoFit/>
          </a:bodyPr>
          <a:lstStyle/>
          <a:p>
            <a:pPr algn="l"/>
            <a:r>
              <a:rPr lang="en-IE" sz="2800" dirty="0">
                <a:solidFill>
                  <a:schemeClr val="accent1"/>
                </a:solidFill>
              </a:rPr>
              <a:t>2</a:t>
            </a:r>
            <a:endParaRPr lang="en-IE" sz="2800"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7696650"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10566843"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6931931" y="5669590"/>
            <a:ext cx="1764907" cy="184666"/>
          </a:xfrm>
          <a:prstGeom prst="rect">
            <a:avLst/>
          </a:prstGeom>
          <a:noFill/>
        </p:spPr>
        <p:txBody>
          <a:bodyPr wrap="none" lIns="0" tIns="0" rIns="0" bIns="0" rtlCol="0" anchor="b">
            <a:spAutoFit/>
          </a:bodyPr>
          <a:lstStyle/>
          <a:p>
            <a:r>
              <a:rPr lang="en-IE" sz="1200">
                <a:solidFill>
                  <a:schemeClr val="accent1"/>
                </a:solidFill>
              </a:rPr>
              <a:t>Intermediate consumption</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10163755" y="5669590"/>
            <a:ext cx="953787" cy="184666"/>
          </a:xfrm>
          <a:prstGeom prst="rect">
            <a:avLst/>
          </a:prstGeom>
          <a:noFill/>
        </p:spPr>
        <p:txBody>
          <a:bodyPr wrap="none" lIns="0" tIns="0" rIns="0" bIns="0" rtlCol="0" anchor="b">
            <a:spAutoFit/>
          </a:bodyPr>
          <a:lstStyle/>
          <a:p>
            <a:r>
              <a:rPr lang="en-IE" sz="1200" dirty="0">
                <a:solidFill>
                  <a:schemeClr val="accent6"/>
                </a:solidFill>
              </a:rPr>
              <a:t>Final demand</a:t>
            </a:r>
            <a:endParaRPr lang="en-IE" sz="1200" dirty="0">
              <a:solidFill>
                <a:schemeClr val="accent6"/>
              </a:solidFill>
              <a:latin typeface="+mn-lt"/>
            </a:endParaRPr>
          </a:p>
        </p:txBody>
      </p:sp>
      <p:cxnSp>
        <p:nvCxnSpPr>
          <p:cNvPr id="3" name="Straight Arrow Connector 2">
            <a:extLst>
              <a:ext uri="{FF2B5EF4-FFF2-40B4-BE49-F238E27FC236}">
                <a16:creationId xmlns:a16="http://schemas.microsoft.com/office/drawing/2014/main" id="{0927B82C-D503-852C-0E56-CC2537AF5AFB}"/>
              </a:ext>
            </a:extLst>
          </p:cNvPr>
          <p:cNvCxnSpPr>
            <a:cxnSpLocks/>
          </p:cNvCxnSpPr>
          <p:nvPr/>
        </p:nvCxnSpPr>
        <p:spPr>
          <a:xfrm>
            <a:off x="1583022" y="4314295"/>
            <a:ext cx="1054445" cy="14494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D134A28-9691-67B4-0976-EFA3EF0B48FE}"/>
              </a:ext>
            </a:extLst>
          </p:cNvPr>
          <p:cNvSpPr txBox="1"/>
          <p:nvPr/>
        </p:nvSpPr>
        <p:spPr>
          <a:xfrm>
            <a:off x="2206103" y="5357959"/>
            <a:ext cx="69886"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cxnSp>
        <p:nvCxnSpPr>
          <p:cNvPr id="7" name="Straight Arrow Connector 6">
            <a:extLst>
              <a:ext uri="{FF2B5EF4-FFF2-40B4-BE49-F238E27FC236}">
                <a16:creationId xmlns:a16="http://schemas.microsoft.com/office/drawing/2014/main" id="{F3C8FA38-806C-798D-BD8E-B5AABE6CDDF4}"/>
              </a:ext>
            </a:extLst>
          </p:cNvPr>
          <p:cNvCxnSpPr>
            <a:cxnSpLocks/>
          </p:cNvCxnSpPr>
          <p:nvPr/>
        </p:nvCxnSpPr>
        <p:spPr>
          <a:xfrm flipH="1">
            <a:off x="3361633" y="5050213"/>
            <a:ext cx="782921" cy="5500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22687410-8DFD-608E-B768-38C69D50988A}"/>
              </a:ext>
            </a:extLst>
          </p:cNvPr>
          <p:cNvSpPr txBox="1"/>
          <p:nvPr/>
        </p:nvSpPr>
        <p:spPr>
          <a:xfrm flipH="1">
            <a:off x="3825663" y="5274404"/>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2</a:t>
            </a:r>
          </a:p>
        </p:txBody>
      </p:sp>
    </p:spTree>
    <p:extLst>
      <p:ext uri="{BB962C8B-B14F-4D97-AF65-F5344CB8AC3E}">
        <p14:creationId xmlns:p14="http://schemas.microsoft.com/office/powerpoint/2010/main" val="68991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10"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fade">
                                      <p:cBhvr>
                                        <p:cTn id="80" dur="500"/>
                                        <p:tgtEl>
                                          <p:spTgt spid="7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500"/>
                                        <p:tgtEl>
                                          <p:spTgt spid="7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fade">
                                      <p:cBhvr>
                                        <p:cTn id="89" dur="500"/>
                                        <p:tgtEl>
                                          <p:spTgt spid="8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par>
                                <p:cTn id="93" presetID="10" presetClass="entr" presetSubtype="0"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fade">
                                      <p:cBhvr>
                                        <p:cTn id="98" dur="500"/>
                                        <p:tgtEl>
                                          <p:spTgt spid="8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childTnLst>
                                </p:cTn>
                              </p:par>
                              <p:par>
                                <p:cTn id="102" presetID="10" presetClass="entr" presetSubtype="0" fill="hold" nodeType="with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fade">
                                      <p:cBhvr>
                                        <p:cTn id="104" dur="500"/>
                                        <p:tgtEl>
                                          <p:spTgt spid="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fade">
                                      <p:cBhvr>
                                        <p:cTn id="107" dur="500"/>
                                        <p:tgtEl>
                                          <p:spTgt spid="1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500"/>
                                        <p:tgtEl>
                                          <p:spTgt spid="51"/>
                                        </p:tgtEl>
                                      </p:cBhvr>
                                    </p:animEffect>
                                  </p:childTnLst>
                                </p:cTn>
                              </p:par>
                              <p:par>
                                <p:cTn id="113" presetID="10" presetClass="entr" presetSubtype="0"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fade">
                                      <p:cBhvr>
                                        <p:cTn id="115" dur="500"/>
                                        <p:tgtEl>
                                          <p:spTgt spid="54"/>
                                        </p:tgtEl>
                                      </p:cBhvr>
                                    </p:animEffect>
                                  </p:childTnLst>
                                </p:cTn>
                              </p:par>
                              <p:par>
                                <p:cTn id="116" presetID="10" presetClass="entr" presetSubtype="0" fill="hold"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500"/>
                                        <p:tgtEl>
                                          <p:spTgt spid="56"/>
                                        </p:tgtEl>
                                      </p:cBhvr>
                                    </p:animEffect>
                                  </p:childTnLst>
                                </p:cTn>
                              </p:par>
                              <p:par>
                                <p:cTn id="119" presetID="10" presetClass="entr" presetSubtype="0" fill="hold" nodeType="withEffect">
                                  <p:stCondLst>
                                    <p:cond delay="0"/>
                                  </p:stCondLst>
                                  <p:childTnLst>
                                    <p:set>
                                      <p:cBhvr>
                                        <p:cTn id="120" dur="1" fill="hold">
                                          <p:stCondLst>
                                            <p:cond delay="0"/>
                                          </p:stCondLst>
                                        </p:cTn>
                                        <p:tgtEl>
                                          <p:spTgt spid="57"/>
                                        </p:tgtEl>
                                        <p:attrNameLst>
                                          <p:attrName>style.visibility</p:attrName>
                                        </p:attrNameLst>
                                      </p:cBhvr>
                                      <p:to>
                                        <p:strVal val="visible"/>
                                      </p:to>
                                    </p:set>
                                    <p:animEffect transition="in" filter="fade">
                                      <p:cBhvr>
                                        <p:cTn id="121" dur="500"/>
                                        <p:tgtEl>
                                          <p:spTgt spid="57"/>
                                        </p:tgtEl>
                                      </p:cBhvr>
                                    </p:animEffect>
                                  </p:childTnLst>
                                </p:cTn>
                              </p:par>
                              <p:par>
                                <p:cTn id="122" presetID="10" presetClass="entr" presetSubtype="0" fill="hold"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10" presetClass="entr" presetSubtype="0" fill="hold"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10" presetClass="entr" presetSubtype="0" fill="hold" nodeType="withEffect">
                                  <p:stCondLst>
                                    <p:cond delay="0"/>
                                  </p:stCondLst>
                                  <p:childTnLst>
                                    <p:set>
                                      <p:cBhvr>
                                        <p:cTn id="129" dur="1" fill="hold">
                                          <p:stCondLst>
                                            <p:cond delay="0"/>
                                          </p:stCondLst>
                                        </p:cTn>
                                        <p:tgtEl>
                                          <p:spTgt spid="65"/>
                                        </p:tgtEl>
                                        <p:attrNameLst>
                                          <p:attrName>style.visibility</p:attrName>
                                        </p:attrNameLst>
                                      </p:cBhvr>
                                      <p:to>
                                        <p:strVal val="visible"/>
                                      </p:to>
                                    </p:set>
                                    <p:animEffect transition="in" filter="fade">
                                      <p:cBhvr>
                                        <p:cTn id="130" dur="500"/>
                                        <p:tgtEl>
                                          <p:spTgt spid="65"/>
                                        </p:tgtEl>
                                      </p:cBhvr>
                                    </p:animEffect>
                                  </p:childTnLst>
                                </p:cTn>
                              </p:par>
                              <p:par>
                                <p:cTn id="131" presetID="10" presetClass="entr" presetSubtype="0" fill="hold" nodeType="withEffect">
                                  <p:stCondLst>
                                    <p:cond delay="0"/>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500"/>
                                        <p:tgtEl>
                                          <p:spTgt spid="66"/>
                                        </p:tgtEl>
                                      </p:cBhvr>
                                    </p:animEffect>
                                  </p:childTnLst>
                                </p:cTn>
                              </p:par>
                              <p:par>
                                <p:cTn id="134" presetID="10" presetClass="entr" presetSubtype="0" fill="hold" nodeType="with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500"/>
                                        <p:tgtEl>
                                          <p:spTgt spid="67"/>
                                        </p:tgtEl>
                                      </p:cBhvr>
                                    </p:animEffect>
                                  </p:childTnLst>
                                </p:cTn>
                              </p:par>
                              <p:par>
                                <p:cTn id="137" presetID="10" presetClass="entr" presetSubtype="0" fill="hold"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fade">
                                      <p:cBhvr>
                                        <p:cTn id="142" dur="500"/>
                                        <p:tgtEl>
                                          <p:spTgt spid="69"/>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fade">
                                      <p:cBhvr>
                                        <p:cTn id="145" dur="500"/>
                                        <p:tgtEl>
                                          <p:spTgt spid="9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500"/>
                                        <p:tgtEl>
                                          <p:spTgt spid="9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par>
                                <p:cTn id="154" presetID="10" presetClass="entr" presetSubtype="0" fill="hold" nodeType="with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fade">
                                      <p:cBhvr>
                                        <p:cTn id="156" dur="500"/>
                                        <p:tgtEl>
                                          <p:spTgt spid="70"/>
                                        </p:tgtEl>
                                      </p:cBhvr>
                                    </p:animEffect>
                                  </p:childTnLst>
                                </p:cTn>
                              </p:par>
                              <p:par>
                                <p:cTn id="157" presetID="10"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animEffect transition="in" filter="fade">
                                      <p:cBhvr>
                                        <p:cTn id="159" dur="500"/>
                                        <p:tgtEl>
                                          <p:spTgt spid="7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3"/>
                                        </p:tgtEl>
                                        <p:attrNameLst>
                                          <p:attrName>style.visibility</p:attrName>
                                        </p:attrNameLst>
                                      </p:cBhvr>
                                      <p:to>
                                        <p:strVal val="visible"/>
                                      </p:to>
                                    </p:set>
                                    <p:animEffect transition="in" filter="fade">
                                      <p:cBhvr>
                                        <p:cTn id="162" dur="500"/>
                                        <p:tgtEl>
                                          <p:spTgt spid="93"/>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95"/>
                                        </p:tgtEl>
                                        <p:attrNameLst>
                                          <p:attrName>style.visibility</p:attrName>
                                        </p:attrNameLst>
                                      </p:cBhvr>
                                      <p:to>
                                        <p:strVal val="visible"/>
                                      </p:to>
                                    </p:set>
                                    <p:animEffect transition="in" filter="fade">
                                      <p:cBhvr>
                                        <p:cTn id="16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0" grpId="0" animBg="1"/>
      <p:bldP spid="81" grpId="0"/>
      <p:bldP spid="72" grpId="0"/>
      <p:bldP spid="73" grpId="0"/>
      <p:bldP spid="74" grpId="0"/>
      <p:bldP spid="75" grpId="0"/>
      <p:bldP spid="82" grpId="0" animBg="1"/>
      <p:bldP spid="83" grpId="0"/>
      <p:bldP spid="89" grpId="0"/>
      <p:bldP spid="92" grpId="0"/>
      <p:bldP spid="93" grpId="0"/>
      <p:bldP spid="94" grpId="0"/>
      <p:bldP spid="9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What do IO tables look like?</a:t>
            </a:r>
          </a:p>
        </p:txBody>
      </p:sp>
      <p:graphicFrame>
        <p:nvGraphicFramePr>
          <p:cNvPr id="13" name="Content Placeholder 12">
            <a:extLst>
              <a:ext uri="{FF2B5EF4-FFF2-40B4-BE49-F238E27FC236}">
                <a16:creationId xmlns:a16="http://schemas.microsoft.com/office/drawing/2014/main" id="{737E4CFE-5F44-42F8-94B5-2423ECBAEACB}"/>
              </a:ext>
            </a:extLst>
          </p:cNvPr>
          <p:cNvGraphicFramePr>
            <a:graphicFrameLocks noGrp="1"/>
          </p:cNvGraphicFramePr>
          <p:nvPr>
            <p:ph sz="quarter" idx="15"/>
            <p:extLst>
              <p:ext uri="{D42A27DB-BD31-4B8C-83A1-F6EECF244321}">
                <p14:modId xmlns:p14="http://schemas.microsoft.com/office/powerpoint/2010/main" val="1057902473"/>
              </p:ext>
            </p:extLst>
          </p:nvPr>
        </p:nvGraphicFramePr>
        <p:xfrm>
          <a:off x="1161919" y="6016761"/>
          <a:ext cx="2880000" cy="576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accent1"/>
                          </a:solidFill>
                        </a:rPr>
                        <a:t>10.5</a:t>
                      </a:r>
                    </a:p>
                  </a:txBody>
                  <a:tcPr marL="0" marR="0" marT="0" marB="0" anchor="ctr"/>
                </a:tc>
                <a:tc>
                  <a:txBody>
                    <a:bodyPr/>
                    <a:lstStyle/>
                    <a:p>
                      <a:pPr algn="ctr"/>
                      <a:r>
                        <a:rPr lang="en-IE" sz="1800" b="0" dirty="0">
                          <a:solidFill>
                            <a:schemeClr val="accent1"/>
                          </a:solidFill>
                        </a:rPr>
                        <a:t>6</a:t>
                      </a:r>
                    </a:p>
                  </a:txBody>
                  <a:tcPr marL="0" marR="0" marT="0" marB="0" anchor="ctr"/>
                </a:tc>
                <a:tc>
                  <a:txBody>
                    <a:bodyPr/>
                    <a:lstStyle/>
                    <a:p>
                      <a:pPr algn="ctr"/>
                      <a:r>
                        <a:rPr lang="en-IE" sz="1800" b="0" dirty="0">
                          <a:solidFill>
                            <a:schemeClr val="accent1"/>
                          </a:solidFill>
                        </a:rPr>
                        <a:t>6</a:t>
                      </a:r>
                    </a:p>
                  </a:txBody>
                  <a:tcPr marL="0" marR="0" marT="0" marB="0" anchor="ctr"/>
                </a:tc>
                <a:tc>
                  <a:txBody>
                    <a:bodyPr/>
                    <a:lstStyle/>
                    <a:p>
                      <a:pPr algn="ctr"/>
                      <a:r>
                        <a:rPr lang="en-IE" sz="1800" b="0" dirty="0">
                          <a:solidFill>
                            <a:schemeClr val="accent1"/>
                          </a:solidFill>
                        </a:rPr>
                        <a:t>7</a:t>
                      </a:r>
                    </a:p>
                  </a:txBody>
                  <a:tcPr marL="0" marR="0" marT="0" marB="0" anchor="ctr"/>
                </a:tc>
                <a:tc>
                  <a:txBody>
                    <a:bodyPr/>
                    <a:lstStyle/>
                    <a:p>
                      <a:pPr algn="ctr"/>
                      <a:r>
                        <a:rPr lang="en-IE" sz="1800" b="0" dirty="0">
                          <a:solidFill>
                            <a:schemeClr val="accent1"/>
                          </a:solidFill>
                        </a:rPr>
                        <a:t>6</a:t>
                      </a:r>
                    </a:p>
                  </a:txBody>
                  <a:tcPr marL="0" marR="0" marT="0" marB="0" anchor="ctr"/>
                </a:tc>
                <a:extLst>
                  <a:ext uri="{0D108BD9-81ED-4DB2-BD59-A6C34878D82A}">
                    <a16:rowId xmlns:a16="http://schemas.microsoft.com/office/drawing/2014/main" val="1961146147"/>
                  </a:ext>
                </a:extLst>
              </a:tr>
            </a:tbl>
          </a:graphicData>
        </a:graphic>
      </p:graphicFrame>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p:txBody>
          <a:bodyPr/>
          <a:lstStyle/>
          <a:p>
            <a:r>
              <a:rPr lang="en-IE" sz="1500" b="0" dirty="0">
                <a:solidFill>
                  <a:schemeClr val="tx2"/>
                </a:solidFill>
              </a:rPr>
              <a:t>Considering the economy as a closed system, consumption must be equal to production
Total production (x) is equal to the total of intermediate consumption (Z) and final demand (y)
We must add added value: wages, taxes and subsidies, profits, etc.</a:t>
            </a:r>
          </a:p>
        </p:txBody>
      </p:sp>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a:t>Representation of interactions between sectors of the economy</a:t>
            </a:r>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4165445854"/>
              </p:ext>
            </p:extLst>
          </p:nvPr>
        </p:nvGraphicFramePr>
        <p:xfrm>
          <a:off x="1161919"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3001282049"/>
              </p:ext>
            </p:extLst>
          </p:nvPr>
        </p:nvGraphicFramePr>
        <p:xfrm>
          <a:off x="4854701"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1550347"/>
            <a:ext cx="540000" cy="540000"/>
          </a:xfrm>
          <a:prstGeom prst="rect">
            <a:avLst/>
          </a:prstGeom>
        </p:spPr>
      </p:pic>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487587" cy="276999"/>
          </a:xfrm>
          <a:prstGeom prst="rect">
            <a:avLst/>
          </a:prstGeom>
          <a:noFill/>
        </p:spPr>
        <p:txBody>
          <a:bodyPr wrap="none" lIns="0" tIns="0" rIns="0" bIns="0" rtlCol="0" anchor="b">
            <a:spAutoFit/>
          </a:bodyPr>
          <a:lstStyle/>
          <a:p>
            <a:r>
              <a:rPr lang="en-IE">
                <a:solidFill>
                  <a:schemeClr val="accent1"/>
                </a:solidFill>
              </a:rPr>
              <a:t>In M€ per year</a:t>
            </a:r>
            <a:endParaRPr lang="en-IE"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2501731"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1730478" y="5669590"/>
            <a:ext cx="1764907" cy="184666"/>
          </a:xfrm>
          <a:prstGeom prst="rect">
            <a:avLst/>
          </a:prstGeom>
          <a:noFill/>
        </p:spPr>
        <p:txBody>
          <a:bodyPr wrap="none" lIns="0" tIns="0" rIns="0" bIns="0" rtlCol="0" anchor="b">
            <a:spAutoFit/>
          </a:bodyPr>
          <a:lstStyle/>
          <a:p>
            <a:r>
              <a:rPr lang="en-IE" sz="1200">
                <a:solidFill>
                  <a:schemeClr val="accent1"/>
                </a:solidFill>
              </a:rPr>
              <a:t>Intermediate consumption</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4941031" y="5669590"/>
            <a:ext cx="953787" cy="184666"/>
          </a:xfrm>
          <a:prstGeom prst="rect">
            <a:avLst/>
          </a:prstGeom>
          <a:noFill/>
        </p:spPr>
        <p:txBody>
          <a:bodyPr wrap="none" lIns="0" tIns="0" rIns="0" bIns="0" rtlCol="0" anchor="b">
            <a:spAutoFit/>
          </a:bodyPr>
          <a:lstStyle/>
          <a:p>
            <a:r>
              <a:rPr lang="en-IE" sz="1200" dirty="0">
                <a:solidFill>
                  <a:schemeClr val="accent6"/>
                </a:solidFill>
              </a:rPr>
              <a:t>Final demand</a:t>
            </a:r>
            <a:endParaRPr lang="en-IE" sz="1200" dirty="0">
              <a:solidFill>
                <a:schemeClr val="accent6"/>
              </a:solidFill>
              <a:latin typeface="+mn-lt"/>
            </a:endParaRP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1156092173"/>
              </p:ext>
            </p:extLst>
          </p:nvPr>
        </p:nvGraphicFramePr>
        <p:xfrm>
          <a:off x="6714186" y="2133283"/>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1557152"/>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1550347"/>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5169387"/>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63" name="TextBox 62">
            <a:extLst>
              <a:ext uri="{FF2B5EF4-FFF2-40B4-BE49-F238E27FC236}">
                <a16:creationId xmlns:a16="http://schemas.microsoft.com/office/drawing/2014/main" id="{128E3FAC-3C62-4992-A643-A02C3FD59193}"/>
              </a:ext>
            </a:extLst>
          </p:cNvPr>
          <p:cNvSpPr txBox="1"/>
          <p:nvPr/>
        </p:nvSpPr>
        <p:spPr>
          <a:xfrm>
            <a:off x="6692395" y="5669590"/>
            <a:ext cx="794064" cy="184666"/>
          </a:xfrm>
          <a:prstGeom prst="rect">
            <a:avLst/>
          </a:prstGeom>
          <a:noFill/>
        </p:spPr>
        <p:txBody>
          <a:bodyPr wrap="none" lIns="0" tIns="0" rIns="0" bIns="0" rtlCol="0" anchor="b">
            <a:spAutoFit/>
          </a:bodyPr>
          <a:lstStyle/>
          <a:p>
            <a:r>
              <a:rPr lang="en-IE" sz="1200" dirty="0"/>
              <a:t>Total output</a:t>
            </a:r>
            <a:endParaRPr lang="en-IE" sz="1200" dirty="0">
              <a:latin typeface="+mn-lt"/>
            </a:endParaRPr>
          </a:p>
        </p:txBody>
      </p:sp>
      <p:sp>
        <p:nvSpPr>
          <p:cNvPr id="8" name="Plus Sign 7">
            <a:extLst>
              <a:ext uri="{FF2B5EF4-FFF2-40B4-BE49-F238E27FC236}">
                <a16:creationId xmlns:a16="http://schemas.microsoft.com/office/drawing/2014/main" id="{DC793652-937B-457B-A4C0-0D2800CF1F88}"/>
              </a:ext>
            </a:extLst>
          </p:cNvPr>
          <p:cNvSpPr/>
          <p:nvPr/>
        </p:nvSpPr>
        <p:spPr>
          <a:xfrm>
            <a:off x="4194971" y="3322671"/>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336815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E3A42604-01E6-4D48-9764-6A7F9691FBDE}"/>
              </a:ext>
            </a:extLst>
          </p:cNvPr>
          <p:cNvSpPr/>
          <p:nvPr/>
        </p:nvSpPr>
        <p:spPr>
          <a:xfrm>
            <a:off x="880197" y="6166261"/>
            <a:ext cx="142668" cy="276999"/>
          </a:xfrm>
          <a:prstGeom prst="rect">
            <a:avLst/>
          </a:prstGeom>
          <a:noFill/>
        </p:spPr>
        <p:txBody>
          <a:bodyPr wrap="none" lIns="0" tIns="0" rIns="0" bIns="0" rtlCol="0" anchor="b">
            <a:spAutoFit/>
          </a:bodyPr>
          <a:lstStyle/>
          <a:p>
            <a:r>
              <a:rPr lang="el-GR" dirty="0">
                <a:solidFill>
                  <a:schemeClr val="accent1"/>
                </a:solidFill>
              </a:rPr>
              <a:t>Σ</a:t>
            </a:r>
          </a:p>
        </p:txBody>
      </p:sp>
    </p:spTree>
    <p:extLst>
      <p:ext uri="{BB962C8B-B14F-4D97-AF65-F5344CB8AC3E}">
        <p14:creationId xmlns:p14="http://schemas.microsoft.com/office/powerpoint/2010/main" val="307156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62" grpId="0"/>
      <p:bldP spid="63" grpId="0"/>
      <p:bldP spid="8" grpId="0" animBg="1"/>
      <p:bldP spid="9"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What do IO tables look like?</a:t>
            </a:r>
          </a:p>
        </p:txBody>
      </p:sp>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a:xfrm>
            <a:off x="8352369" y="4858907"/>
            <a:ext cx="3839631" cy="905783"/>
          </a:xfrm>
        </p:spPr>
        <p:txBody>
          <a:bodyPr/>
          <a:lstStyle/>
          <a:p>
            <a:r>
              <a:rPr lang="en-IE" sz="1500" b="0" dirty="0">
                <a:solidFill>
                  <a:schemeClr val="tx2"/>
                </a:solidFill>
              </a:rPr>
              <a:t>The corresponding equation is
</a:t>
            </a:r>
            <a:r>
              <a:rPr lang="en-IE" sz="1200" b="0" dirty="0">
                <a:solidFill>
                  <a:schemeClr val="tx2"/>
                </a:solidFill>
              </a:rPr>
              <a:t>Intermediate consumption + final demand = total output</a:t>
            </a:r>
            <a:endParaRPr lang="en-IE" sz="900" b="0" dirty="0">
              <a:solidFill>
                <a:schemeClr val="tx2"/>
              </a:solidFill>
            </a:endParaRPr>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2012685745"/>
              </p:ext>
            </p:extLst>
          </p:nvPr>
        </p:nvGraphicFramePr>
        <p:xfrm>
          <a:off x="1161919" y="1528710"/>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4098975226"/>
              </p:ext>
            </p:extLst>
          </p:nvPr>
        </p:nvGraphicFramePr>
        <p:xfrm>
          <a:off x="4854701" y="1534255"/>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1559611"/>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133946"/>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2708281"/>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282616"/>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3856950"/>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953271"/>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953271"/>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953271"/>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953271"/>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953271"/>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958124"/>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951319"/>
            <a:ext cx="540000" cy="540000"/>
          </a:xfrm>
          <a:prstGeom prst="rect">
            <a:avLst/>
          </a:prstGeom>
        </p:spPr>
      </p:pic>
      <p:sp>
        <p:nvSpPr>
          <p:cNvPr id="92" name="TextBox 91">
            <a:extLst>
              <a:ext uri="{FF2B5EF4-FFF2-40B4-BE49-F238E27FC236}">
                <a16:creationId xmlns:a16="http://schemas.microsoft.com/office/drawing/2014/main" id="{41B7CAD1-D145-48F0-9EB0-DF5E0B599D9B}"/>
              </a:ext>
            </a:extLst>
          </p:cNvPr>
          <p:cNvSpPr txBox="1"/>
          <p:nvPr/>
        </p:nvSpPr>
        <p:spPr>
          <a:xfrm>
            <a:off x="2501731" y="4570359"/>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4570359"/>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4182199229"/>
              </p:ext>
            </p:extLst>
          </p:nvPr>
        </p:nvGraphicFramePr>
        <p:xfrm>
          <a:off x="6714186" y="1534255"/>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958124"/>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951319"/>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4570359"/>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8" name="Plus Sign 7">
            <a:extLst>
              <a:ext uri="{FF2B5EF4-FFF2-40B4-BE49-F238E27FC236}">
                <a16:creationId xmlns:a16="http://schemas.microsoft.com/office/drawing/2014/main" id="{DC793652-937B-457B-A4C0-0D2800CF1F88}"/>
              </a:ext>
            </a:extLst>
          </p:cNvPr>
          <p:cNvSpPr/>
          <p:nvPr/>
        </p:nvSpPr>
        <p:spPr>
          <a:xfrm>
            <a:off x="4194971" y="2723643"/>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2769126"/>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aphicFrame>
        <p:nvGraphicFramePr>
          <p:cNvPr id="6" name="Table 5">
            <a:extLst>
              <a:ext uri="{FF2B5EF4-FFF2-40B4-BE49-F238E27FC236}">
                <a16:creationId xmlns:a16="http://schemas.microsoft.com/office/drawing/2014/main" id="{3F156C0C-D8FD-4E48-841A-F7386908629D}"/>
              </a:ext>
            </a:extLst>
          </p:cNvPr>
          <p:cNvGraphicFramePr>
            <a:graphicFrameLocks noGrp="1"/>
          </p:cNvGraphicFramePr>
          <p:nvPr>
            <p:extLst>
              <p:ext uri="{D42A27DB-BD31-4B8C-83A1-F6EECF244321}">
                <p14:modId xmlns:p14="http://schemas.microsoft.com/office/powerpoint/2010/main" val="2533977291"/>
              </p:ext>
            </p:extLst>
          </p:nvPr>
        </p:nvGraphicFramePr>
        <p:xfrm>
          <a:off x="1161919" y="5049730"/>
          <a:ext cx="2880000" cy="1152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2392593020"/>
                    </a:ext>
                  </a:extLst>
                </a:gridCol>
                <a:gridCol w="576000">
                  <a:extLst>
                    <a:ext uri="{9D8B030D-6E8A-4147-A177-3AD203B41FA5}">
                      <a16:colId xmlns:a16="http://schemas.microsoft.com/office/drawing/2014/main" val="3115660271"/>
                    </a:ext>
                  </a:extLst>
                </a:gridCol>
                <a:gridCol w="576000">
                  <a:extLst>
                    <a:ext uri="{9D8B030D-6E8A-4147-A177-3AD203B41FA5}">
                      <a16:colId xmlns:a16="http://schemas.microsoft.com/office/drawing/2014/main" val="1268179847"/>
                    </a:ext>
                  </a:extLst>
                </a:gridCol>
                <a:gridCol w="576000">
                  <a:extLst>
                    <a:ext uri="{9D8B030D-6E8A-4147-A177-3AD203B41FA5}">
                      <a16:colId xmlns:a16="http://schemas.microsoft.com/office/drawing/2014/main" val="3215957999"/>
                    </a:ext>
                  </a:extLst>
                </a:gridCol>
                <a:gridCol w="576000">
                  <a:extLst>
                    <a:ext uri="{9D8B030D-6E8A-4147-A177-3AD203B41FA5}">
                      <a16:colId xmlns:a16="http://schemas.microsoft.com/office/drawing/2014/main" val="3123080629"/>
                    </a:ext>
                  </a:extLst>
                </a:gridCol>
              </a:tblGrid>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3</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0.5</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436483141"/>
                  </a:ext>
                </a:extLst>
              </a:tr>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4</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endParaRPr lang="en-IE" sz="2000" b="0" dirty="0">
                        <a:solidFill>
                          <a:srgbClr val="FFC000"/>
                        </a:solidFill>
                      </a:endParaRP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0.5</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3073015356"/>
                  </a:ext>
                </a:extLst>
              </a:tr>
            </a:tbl>
          </a:graphicData>
        </a:graphic>
      </p:graphicFrame>
      <p:sp>
        <p:nvSpPr>
          <p:cNvPr id="37" name="TextBox 36">
            <a:extLst>
              <a:ext uri="{FF2B5EF4-FFF2-40B4-BE49-F238E27FC236}">
                <a16:creationId xmlns:a16="http://schemas.microsoft.com/office/drawing/2014/main" id="{A7BD926E-34AC-4B74-835F-CDB1EBBB310F}"/>
              </a:ext>
            </a:extLst>
          </p:cNvPr>
          <p:cNvSpPr txBox="1"/>
          <p:nvPr/>
        </p:nvSpPr>
        <p:spPr>
          <a:xfrm>
            <a:off x="68865" y="5414454"/>
            <a:ext cx="451021" cy="430887"/>
          </a:xfrm>
          <a:prstGeom prst="rect">
            <a:avLst/>
          </a:prstGeom>
          <a:noFill/>
        </p:spPr>
        <p:txBody>
          <a:bodyPr wrap="none" lIns="0" tIns="0" rIns="0" bIns="0" rtlCol="0" anchor="b">
            <a:spAutoFit/>
          </a:bodyPr>
          <a:lstStyle/>
          <a:p>
            <a:pPr algn="l"/>
            <a:r>
              <a:rPr lang="en-IE" sz="2800" dirty="0">
                <a:solidFill>
                  <a:srgbClr val="FFC000"/>
                </a:solidFill>
                <a:latin typeface="+mn-lt"/>
              </a:rPr>
              <a:t>VA</a:t>
            </a:r>
          </a:p>
        </p:txBody>
      </p:sp>
      <p:pic>
        <p:nvPicPr>
          <p:cNvPr id="10" name="Graphic 9" descr="Office worker">
            <a:extLst>
              <a:ext uri="{FF2B5EF4-FFF2-40B4-BE49-F238E27FC236}">
                <a16:creationId xmlns:a16="http://schemas.microsoft.com/office/drawing/2014/main" id="{B07D62A3-283D-4C3E-B9F1-821FF13620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0828" y="5058105"/>
            <a:ext cx="360000" cy="360000"/>
          </a:xfrm>
          <a:prstGeom prst="rect">
            <a:avLst/>
          </a:prstGeom>
        </p:spPr>
      </p:pic>
      <p:pic>
        <p:nvPicPr>
          <p:cNvPr id="14" name="Graphic 13" descr="Welder">
            <a:extLst>
              <a:ext uri="{FF2B5EF4-FFF2-40B4-BE49-F238E27FC236}">
                <a16:creationId xmlns:a16="http://schemas.microsoft.com/office/drawing/2014/main" id="{2F7C5A75-3346-4E0D-ACB9-84A62075D7E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9291" y="5234454"/>
            <a:ext cx="360000" cy="360000"/>
          </a:xfrm>
          <a:prstGeom prst="rect">
            <a:avLst/>
          </a:prstGeom>
        </p:spPr>
      </p:pic>
      <p:pic>
        <p:nvPicPr>
          <p:cNvPr id="17" name="Graphic 16" descr="Coins">
            <a:extLst>
              <a:ext uri="{FF2B5EF4-FFF2-40B4-BE49-F238E27FC236}">
                <a16:creationId xmlns:a16="http://schemas.microsoft.com/office/drawing/2014/main" id="{4246163A-E5DD-4175-B58F-199C285A138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2457" y="5625730"/>
            <a:ext cx="540000" cy="540000"/>
          </a:xfrm>
          <a:prstGeom prst="rect">
            <a:avLst/>
          </a:prstGeom>
        </p:spPr>
      </p:pic>
      <p:graphicFrame>
        <p:nvGraphicFramePr>
          <p:cNvPr id="47" name="Content Placeholder 12">
            <a:extLst>
              <a:ext uri="{FF2B5EF4-FFF2-40B4-BE49-F238E27FC236}">
                <a16:creationId xmlns:a16="http://schemas.microsoft.com/office/drawing/2014/main" id="{CB469B72-47F8-4A6B-AB61-32F78BCD4CD9}"/>
              </a:ext>
            </a:extLst>
          </p:cNvPr>
          <p:cNvGraphicFramePr>
            <a:graphicFrameLocks noGrp="1"/>
          </p:cNvGraphicFramePr>
          <p:nvPr>
            <p:ph sz="quarter" idx="15"/>
            <p:extLst>
              <p:ext uri="{D42A27DB-BD31-4B8C-83A1-F6EECF244321}">
                <p14:modId xmlns:p14="http://schemas.microsoft.com/office/powerpoint/2010/main" val="3849637136"/>
              </p:ext>
            </p:extLst>
          </p:nvPr>
        </p:nvGraphicFramePr>
        <p:xfrm>
          <a:off x="1161919" y="6266750"/>
          <a:ext cx="2880000" cy="576000"/>
        </p:xfrm>
        <a:graphic>
          <a:graphicData uri="http://schemas.openxmlformats.org/drawingml/2006/table">
            <a:tbl>
              <a:tblPr firstRow="1">
                <a:tableStyleId>{D7AC3CCA-C797-4891-BE02-D94E43425B78}</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tx1"/>
                          </a:solidFill>
                        </a:rPr>
                        <a:t>12.5</a:t>
                      </a:r>
                    </a:p>
                  </a:txBody>
                  <a:tcPr marL="0" marR="0" marT="0" marB="0" anchor="ctr"/>
                </a:tc>
                <a:tc>
                  <a:txBody>
                    <a:bodyPr/>
                    <a:lstStyle/>
                    <a:p>
                      <a:pPr algn="ctr"/>
                      <a:r>
                        <a:rPr lang="en-IE" sz="1800" b="0" dirty="0">
                          <a:solidFill>
                            <a:schemeClr val="tx1"/>
                          </a:solidFill>
                        </a:rPr>
                        <a:t>13</a:t>
                      </a:r>
                    </a:p>
                  </a:txBody>
                  <a:tcPr marL="0" marR="0" marT="0" marB="0" anchor="ctr"/>
                </a:tc>
                <a:tc>
                  <a:txBody>
                    <a:bodyPr/>
                    <a:lstStyle/>
                    <a:p>
                      <a:pPr algn="ctr"/>
                      <a:r>
                        <a:rPr lang="en-IE" sz="1800" b="0" dirty="0">
                          <a:solidFill>
                            <a:schemeClr val="tx1"/>
                          </a:solidFill>
                        </a:rPr>
                        <a:t>10</a:t>
                      </a:r>
                    </a:p>
                  </a:txBody>
                  <a:tcPr marL="0" marR="0" marT="0" marB="0" anchor="ctr"/>
                </a:tc>
                <a:tc>
                  <a:txBody>
                    <a:bodyPr/>
                    <a:lstStyle/>
                    <a:p>
                      <a:pPr algn="ctr"/>
                      <a:r>
                        <a:rPr lang="en-IE" sz="1800" b="0" dirty="0">
                          <a:solidFill>
                            <a:schemeClr val="tx1"/>
                          </a:solidFill>
                        </a:rPr>
                        <a:t>9</a:t>
                      </a:r>
                    </a:p>
                  </a:txBody>
                  <a:tcPr marL="0" marR="0" marT="0" marB="0" anchor="ctr"/>
                </a:tc>
                <a:tc>
                  <a:txBody>
                    <a:bodyPr/>
                    <a:lstStyle/>
                    <a:p>
                      <a:pPr algn="ctr"/>
                      <a:r>
                        <a:rPr lang="en-IE" sz="1800" b="0" dirty="0">
                          <a:solidFill>
                            <a:schemeClr val="tx1"/>
                          </a:solidFill>
                        </a:rPr>
                        <a:t>7</a:t>
                      </a:r>
                    </a:p>
                  </a:txBody>
                  <a:tcPr marL="0" marR="0" marT="0" marB="0" anchor="ctr"/>
                </a:tc>
                <a:extLst>
                  <a:ext uri="{0D108BD9-81ED-4DB2-BD59-A6C34878D82A}">
                    <a16:rowId xmlns:a16="http://schemas.microsoft.com/office/drawing/2014/main" val="1961146147"/>
                  </a:ext>
                </a:extLst>
              </a:tr>
            </a:tbl>
          </a:graphicData>
        </a:graphic>
      </p:graphicFrame>
      <p:sp>
        <p:nvSpPr>
          <p:cNvPr id="48" name="Rectangle 47">
            <a:extLst>
              <a:ext uri="{FF2B5EF4-FFF2-40B4-BE49-F238E27FC236}">
                <a16:creationId xmlns:a16="http://schemas.microsoft.com/office/drawing/2014/main" id="{351C8531-6414-4E2C-BADD-AB51E6090BC3}"/>
              </a:ext>
            </a:extLst>
          </p:cNvPr>
          <p:cNvSpPr/>
          <p:nvPr/>
        </p:nvSpPr>
        <p:spPr>
          <a:xfrm>
            <a:off x="880197" y="6416250"/>
            <a:ext cx="142668" cy="276999"/>
          </a:xfrm>
          <a:prstGeom prst="rect">
            <a:avLst/>
          </a:prstGeom>
          <a:noFill/>
        </p:spPr>
        <p:txBody>
          <a:bodyPr wrap="none" lIns="0" tIns="0" rIns="0" bIns="0" rtlCol="0" anchor="b">
            <a:spAutoFit/>
          </a:bodyPr>
          <a:lstStyle/>
          <a:p>
            <a:r>
              <a:rPr lang="el-GR" dirty="0"/>
              <a:t>Σ</a:t>
            </a:r>
          </a:p>
        </p:txBody>
      </p:sp>
      <p:sp>
        <p:nvSpPr>
          <p:cNvPr id="49" name="TextBox 48">
            <a:extLst>
              <a:ext uri="{FF2B5EF4-FFF2-40B4-BE49-F238E27FC236}">
                <a16:creationId xmlns:a16="http://schemas.microsoft.com/office/drawing/2014/main" id="{41EC81EE-F220-49F8-8198-9CFF38BBB8FE}"/>
              </a:ext>
            </a:extLst>
          </p:cNvPr>
          <p:cNvSpPr txBox="1"/>
          <p:nvPr/>
        </p:nvSpPr>
        <p:spPr>
          <a:xfrm>
            <a:off x="4464774" y="6339305"/>
            <a:ext cx="488916" cy="430887"/>
          </a:xfrm>
          <a:prstGeom prst="rect">
            <a:avLst/>
          </a:prstGeom>
          <a:noFill/>
        </p:spPr>
        <p:txBody>
          <a:bodyPr wrap="none" lIns="0" tIns="0" rIns="0" bIns="0" rtlCol="0" anchor="b">
            <a:spAutoFit/>
          </a:bodyPr>
          <a:lstStyle/>
          <a:p>
            <a:pPr algn="l"/>
            <a:r>
              <a:rPr lang="en-IE" sz="2800" dirty="0">
                <a:latin typeface="+mn-lt"/>
              </a:rPr>
              <a:t>= x</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FD1389E-BA74-485D-BF51-E7542C48F14D}"/>
                  </a:ext>
                </a:extLst>
              </p:cNvPr>
              <p:cNvSpPr/>
              <p:nvPr/>
            </p:nvSpPr>
            <p:spPr>
              <a:xfrm>
                <a:off x="9470871" y="5648309"/>
                <a:ext cx="13871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𝑦𝑖</m:t>
                      </m:r>
                      <m:r>
                        <a:rPr lang="en-IE" b="1" i="1" dirty="0">
                          <a:latin typeface="Cambria Math" panose="02040503050406030204" pitchFamily="18" charset="0"/>
                        </a:rPr>
                        <m:t>=</m:t>
                      </m:r>
                      <m:r>
                        <a:rPr lang="en-IE" b="1" i="1" dirty="0" smtClean="0">
                          <a:latin typeface="Cambria Math" panose="02040503050406030204" pitchFamily="18" charset="0"/>
                        </a:rPr>
                        <m:t>𝒙</m:t>
                      </m:r>
                    </m:oMath>
                  </m:oMathPara>
                </a14:m>
                <a:endParaRPr lang="en-IE" dirty="0"/>
              </a:p>
            </p:txBody>
          </p:sp>
        </mc:Choice>
        <mc:Fallback xmlns="">
          <p:sp>
            <p:nvSpPr>
              <p:cNvPr id="3" name="Rectangle 2">
                <a:extLst>
                  <a:ext uri="{FF2B5EF4-FFF2-40B4-BE49-F238E27FC236}">
                    <a16:creationId xmlns:a16="http://schemas.microsoft.com/office/drawing/2014/main" id="{9FD1389E-BA74-485D-BF51-E7542C48F14D}"/>
                  </a:ext>
                </a:extLst>
              </p:cNvPr>
              <p:cNvSpPr>
                <a:spLocks noRot="1" noChangeAspect="1" noMove="1" noResize="1" noEditPoints="1" noAdjustHandles="1" noChangeArrowheads="1" noChangeShapeType="1" noTextEdit="1"/>
              </p:cNvSpPr>
              <p:nvPr/>
            </p:nvSpPr>
            <p:spPr>
              <a:xfrm>
                <a:off x="9470871" y="5648309"/>
                <a:ext cx="1387111" cy="369332"/>
              </a:xfrm>
              <a:prstGeom prst="rect">
                <a:avLst/>
              </a:prstGeom>
              <a:blipFill>
                <a:blip r:embed="rId22"/>
                <a:stretch>
                  <a:fillRect b="-15000"/>
                </a:stretch>
              </a:blipFill>
            </p:spPr>
            <p:txBody>
              <a:bodyPr/>
              <a:lstStyle/>
              <a:p>
                <a:r>
                  <a:rPr lang="en-IE">
                    <a:noFill/>
                  </a:rPr>
                  <a:t> </a:t>
                </a:r>
              </a:p>
            </p:txBody>
          </p:sp>
        </mc:Fallback>
      </mc:AlternateContent>
      <p:sp>
        <p:nvSpPr>
          <p:cNvPr id="4" name="Rectangle 3">
            <a:extLst>
              <a:ext uri="{FF2B5EF4-FFF2-40B4-BE49-F238E27FC236}">
                <a16:creationId xmlns:a16="http://schemas.microsoft.com/office/drawing/2014/main" id="{53AA1173-5560-4EBB-8642-01560CADBC15}"/>
              </a:ext>
            </a:extLst>
          </p:cNvPr>
          <p:cNvSpPr/>
          <p:nvPr/>
        </p:nvSpPr>
        <p:spPr>
          <a:xfrm>
            <a:off x="7290187" y="6050463"/>
            <a:ext cx="1809626" cy="738664"/>
          </a:xfrm>
          <a:prstGeom prst="rect">
            <a:avLst/>
          </a:prstGeom>
        </p:spPr>
        <p:txBody>
          <a:bodyPr wrap="square">
            <a:spAutoFit/>
          </a:bodyPr>
          <a:lstStyle/>
          <a:p>
            <a:pPr algn="ctr"/>
            <a:r>
              <a:rPr lang="en-IE" sz="1400">
                <a:solidFill>
                  <a:schemeClr val="tx2"/>
                </a:solidFill>
              </a:rPr>
              <a:t>Unit vector, allows the matrix to be summed in rows</a:t>
            </a:r>
            <a:endParaRPr lang="en-IE" sz="1400" dirty="0"/>
          </a:p>
        </p:txBody>
      </p:sp>
      <p:cxnSp>
        <p:nvCxnSpPr>
          <p:cNvPr id="7" name="Straight Arrow Connector 6">
            <a:extLst>
              <a:ext uri="{FF2B5EF4-FFF2-40B4-BE49-F238E27FC236}">
                <a16:creationId xmlns:a16="http://schemas.microsoft.com/office/drawing/2014/main" id="{BC6FCE94-4AA4-4337-B0C9-89DEA804A7E0}"/>
              </a:ext>
            </a:extLst>
          </p:cNvPr>
          <p:cNvCxnSpPr>
            <a:cxnSpLocks/>
          </p:cNvCxnSpPr>
          <p:nvPr/>
        </p:nvCxnSpPr>
        <p:spPr>
          <a:xfrm flipV="1">
            <a:off x="8984343" y="5933485"/>
            <a:ext cx="723770" cy="48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11">
            <a:extLst>
              <a:ext uri="{FF2B5EF4-FFF2-40B4-BE49-F238E27FC236}">
                <a16:creationId xmlns:a16="http://schemas.microsoft.com/office/drawing/2014/main" id="{8E99503E-9CC0-99A2-969E-B6FE61EF9EAD}"/>
              </a:ext>
            </a:extLst>
          </p:cNvPr>
          <p:cNvSpPr txBox="1">
            <a:spLocks/>
          </p:cNvSpPr>
          <p:nvPr/>
        </p:nvSpPr>
        <p:spPr>
          <a:xfrm>
            <a:off x="8352369" y="1881188"/>
            <a:ext cx="3361265" cy="4032333"/>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en-IE" sz="1500" b="0">
                <a:solidFill>
                  <a:schemeClr val="tx2"/>
                </a:solidFill>
              </a:rPr>
              <a:t>Considering the economy as a closed system, consumption must be equal to production
Total production (x) is equal to the total of intermediate consumption (Z) and final demand (y)
We must add added value: wages, taxes and subsidies, profits, etc.</a:t>
            </a:r>
            <a:endParaRPr lang="en-IE" sz="1500" b="0" dirty="0">
              <a:solidFill>
                <a:schemeClr val="tx2"/>
              </a:solidFill>
            </a:endParaRPr>
          </a:p>
        </p:txBody>
      </p:sp>
    </p:spTree>
    <p:extLst>
      <p:ext uri="{BB962C8B-B14F-4D97-AF65-F5344CB8AC3E}">
        <p14:creationId xmlns:p14="http://schemas.microsoft.com/office/powerpoint/2010/main" val="640000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theme/theme1.xml><?xml version="1.0" encoding="utf-8"?>
<a:theme xmlns:a="http://schemas.openxmlformats.org/drawingml/2006/main" name="LIST_169">
  <a:themeElements>
    <a:clrScheme name="2019_LIST_Corporate_ColorTheme_CMYK">
      <a:dk1>
        <a:srgbClr val="141313"/>
      </a:dk1>
      <a:lt1>
        <a:srgbClr val="FFFFFF"/>
      </a:lt1>
      <a:dk2>
        <a:srgbClr val="537992"/>
      </a:dk2>
      <a:lt2>
        <a:srgbClr val="DFF1F0"/>
      </a:lt2>
      <a:accent1>
        <a:srgbClr val="00AEBC"/>
      </a:accent1>
      <a:accent2>
        <a:srgbClr val="2A6D81"/>
      </a:accent2>
      <a:accent3>
        <a:srgbClr val="A2C7C4"/>
      </a:accent3>
      <a:accent4>
        <a:srgbClr val="BDD8D6"/>
      </a:accent4>
      <a:accent5>
        <a:srgbClr val="AFAFAF"/>
      </a:accent5>
      <a:accent6>
        <a:srgbClr val="E50051"/>
      </a:accent6>
      <a:hlink>
        <a:srgbClr val="00AFC8"/>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b">
        <a:spAutoFit/>
      </a:bodyPr>
      <a:lstStyle>
        <a:defPPr algn="l">
          <a:defRPr sz="800" smtClean="0">
            <a:solidFill>
              <a:schemeClr val="tx2">
                <a:lumMod val="60000"/>
                <a:lumOff val="40000"/>
              </a:schemeClr>
            </a:solidFill>
            <a:latin typeface="+mn-lt"/>
          </a:defRPr>
        </a:defPPr>
      </a:lstStyle>
    </a:txDef>
  </a:objectDefaults>
  <a:extraClrSchemeLst/>
  <a:extLst>
    <a:ext uri="{05A4C25C-085E-4340-85A3-A5531E510DB2}">
      <thm15:themeFamily xmlns:thm15="http://schemas.microsoft.com/office/thememl/2012/main" name="LIST_169" id="{6A6C38DA-C539-4A8D-BD6A-D158AB361E79}" vid="{9419CBDA-0B4B-4376-B22D-6DE835A085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LIST_169</Template>
  <TotalTime>52123</TotalTime>
  <Words>5762</Words>
  <Application>Microsoft Office PowerPoint</Application>
  <PresentationFormat>Widescreen</PresentationFormat>
  <Paragraphs>789</Paragraphs>
  <Slides>66</Slides>
  <Notes>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Arial Nova</vt:lpstr>
      <vt:lpstr>Bebas Neue</vt:lpstr>
      <vt:lpstr>Calibri</vt:lpstr>
      <vt:lpstr>Cambria Math</vt:lpstr>
      <vt:lpstr>Franklin Gothic Demi Cond</vt:lpstr>
      <vt:lpstr>Wingdings</vt:lpstr>
      <vt:lpstr>LIST_169</vt:lpstr>
      <vt:lpstr>Input-Output Analysis – Introduction</vt:lpstr>
      <vt:lpstr>Agenda</vt:lpstr>
      <vt:lpstr>01|Input-Output Tables</vt:lpstr>
      <vt:lpstr>“Input-output” analysis?</vt:lpstr>
      <vt:lpstr>Brief history of input-output analysis</vt:lpstr>
      <vt:lpstr>Brief history of input-output analysis</vt:lpstr>
      <vt:lpstr>What do IO tables look like?</vt:lpstr>
      <vt:lpstr>What do IO tables look like?</vt:lpstr>
      <vt:lpstr>What do IO tables look like?</vt:lpstr>
      <vt:lpstr>What do IO tables look like?</vt:lpstr>
      <vt:lpstr>And so?</vt:lpstr>
      <vt:lpstr>Leontief’s inverse</vt:lpstr>
      <vt:lpstr>Leontief’s inverse</vt:lpstr>
      <vt:lpstr>Exercice 1</vt:lpstr>
      <vt:lpstr>02|Environmental extensions</vt:lpstr>
      <vt:lpstr>Environmental extensions</vt:lpstr>
      <vt:lpstr>Environmental extensions</vt:lpstr>
      <vt:lpstr>Exercise 2</vt:lpstr>
      <vt:lpstr>03|Multiregional tables</vt:lpstr>
      <vt:lpstr>The multiregional approach</vt:lpstr>
      <vt:lpstr>The multiregional approach</vt:lpstr>
      <vt:lpstr>Environmentally-extended MRIO (EE-MRIO)</vt:lpstr>
      <vt:lpstr>Exercice 3</vt:lpstr>
      <vt:lpstr>The multiregional approach</vt:lpstr>
      <vt:lpstr>Eora</vt:lpstr>
      <vt:lpstr>GTAP</vt:lpstr>
      <vt:lpstr>EXIOBASE (version 3.8.2)</vt:lpstr>
      <vt:lpstr>Structure</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04|Examples of applications</vt:lpstr>
      <vt:lpstr>Aggregated EXIOBASE results</vt:lpstr>
      <vt:lpstr>Comparison between databases</vt:lpstr>
      <vt:lpstr>Tracking greenhouse gas flows</vt:lpstr>
      <vt:lpstr>CO2 emissions from international trade</vt:lpstr>
      <vt:lpstr>Territorial vs. consumption-based CO2 emissions per capita</vt:lpstr>
      <vt:lpstr>Ecological footprint</vt:lpstr>
      <vt:lpstr>Analysing carbon inequalities</vt:lpstr>
      <vt:lpstr>Le coût environnemental de la lutte contre les inégalités</vt:lpstr>
      <vt:lpstr>CO2 “verrouillé” par les investissements</vt:lpstr>
      <vt:lpstr>Carbon footprint of "green" funds</vt:lpstr>
      <vt:lpstr>Plastics Value Chain Analysis</vt:lpstr>
      <vt:lpstr>Biodiversity footprint</vt:lpstr>
      <vt:lpstr>Projections (energy)</vt:lpstr>
      <vt:lpstr>Projections (final consumption)</vt:lpstr>
      <vt:lpstr>Projections</vt:lpstr>
      <vt:lpstr>Projections</vt:lpstr>
      <vt:lpstr>Projections</vt:lpstr>
      <vt:lpstr>Wrap-up</vt:lpstr>
      <vt:lpstr>Limitations</vt:lpstr>
      <vt:lpstr>Limitations</vt:lpstr>
      <vt:lpstr>Limitations</vt:lpstr>
      <vt:lpstr>Key messages</vt:lpstr>
      <vt:lpstr>Key messages</vt:lpstr>
      <vt:lpstr>QUESTIONS et transmission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entrées-sorties – Introduction</dc:title>
  <dc:creator>Thomas Gibon</dc:creator>
  <cp:lastModifiedBy>Thomas Gibon</cp:lastModifiedBy>
  <cp:revision>111</cp:revision>
  <dcterms:created xsi:type="dcterms:W3CDTF">2021-10-06T08:25:18Z</dcterms:created>
  <dcterms:modified xsi:type="dcterms:W3CDTF">2024-11-07T08:06:52Z</dcterms:modified>
</cp:coreProperties>
</file>